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73" r:id="rId3"/>
    <p:sldId id="326" r:id="rId4"/>
    <p:sldId id="311" r:id="rId5"/>
    <p:sldId id="312" r:id="rId6"/>
    <p:sldId id="321" r:id="rId7"/>
    <p:sldId id="322" r:id="rId8"/>
    <p:sldId id="258" r:id="rId9"/>
    <p:sldId id="263" r:id="rId10"/>
    <p:sldId id="344" r:id="rId11"/>
    <p:sldId id="332" r:id="rId12"/>
    <p:sldId id="261" r:id="rId13"/>
    <p:sldId id="284" r:id="rId14"/>
    <p:sldId id="300" r:id="rId15"/>
    <p:sldId id="303" r:id="rId16"/>
    <p:sldId id="294" r:id="rId17"/>
    <p:sldId id="345" r:id="rId18"/>
    <p:sldId id="343" r:id="rId19"/>
    <p:sldId id="315" r:id="rId20"/>
    <p:sldId id="305" r:id="rId21"/>
    <p:sldId id="309" r:id="rId22"/>
    <p:sldId id="285" r:id="rId23"/>
    <p:sldId id="346" r:id="rId24"/>
    <p:sldId id="342" r:id="rId25"/>
    <p:sldId id="301" r:id="rId26"/>
    <p:sldId id="304" r:id="rId27"/>
    <p:sldId id="313" r:id="rId28"/>
    <p:sldId id="347" r:id="rId29"/>
    <p:sldId id="341" r:id="rId30"/>
    <p:sldId id="314" r:id="rId31"/>
    <p:sldId id="259" r:id="rId32"/>
    <p:sldId id="310" r:id="rId33"/>
    <p:sldId id="295" r:id="rId34"/>
    <p:sldId id="316" r:id="rId35"/>
    <p:sldId id="318" r:id="rId36"/>
    <p:sldId id="286" r:id="rId37"/>
    <p:sldId id="348" r:id="rId38"/>
    <p:sldId id="339" r:id="rId39"/>
    <p:sldId id="319" r:id="rId40"/>
    <p:sldId id="288" r:id="rId41"/>
    <p:sldId id="298" r:id="rId42"/>
    <p:sldId id="349" r:id="rId43"/>
    <p:sldId id="340" r:id="rId44"/>
    <p:sldId id="320" r:id="rId45"/>
    <p:sldId id="297" r:id="rId46"/>
    <p:sldId id="292" r:id="rId47"/>
    <p:sldId id="293" r:id="rId48"/>
    <p:sldId id="324" r:id="rId49"/>
    <p:sldId id="299" r:id="rId50"/>
    <p:sldId id="335" r:id="rId51"/>
    <p:sldId id="350" r:id="rId52"/>
    <p:sldId id="352" r:id="rId53"/>
    <p:sldId id="338" r:id="rId54"/>
    <p:sldId id="337" r:id="rId55"/>
    <p:sldId id="331" r:id="rId56"/>
    <p:sldId id="327" r:id="rId57"/>
    <p:sldId id="328" r:id="rId58"/>
    <p:sldId id="329" r:id="rId59"/>
    <p:sldId id="330" r:id="rId60"/>
    <p:sldId id="336" r:id="rId6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ramov Sergei" initials="AS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84029" autoAdjust="0"/>
  </p:normalViewPr>
  <p:slideViewPr>
    <p:cSldViewPr>
      <p:cViewPr varScale="1">
        <p:scale>
          <a:sx n="81" d="100"/>
          <a:sy n="81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F34E50-9E3D-4425-A185-BCC01565840C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233348-826D-4F90-89DB-BDEDCE3F14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1FB60E-4EAC-49B6-8774-7A60FC7F7F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tree - evaluation of an expression with variables.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 steps and splitting</a:t>
            </a:r>
          </a:p>
          <a:p>
            <a:pPr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Splitting by several restrictions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substitutions.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(that are result of splitting) are disjoined and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union results in the original set.</a:t>
            </a:r>
            <a:endParaRPr 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8E3D3-01EC-405A-8CF5-B16EAE150E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tree - evaluation of an expression with variables.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 steps and splitting</a:t>
            </a:r>
          </a:p>
          <a:p>
            <a:pPr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Splitting by several restrictions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substitutions.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Subsets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(that are result of splitting) are disjoined and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union results in the original set.</a:t>
            </a:r>
            <a:endParaRPr 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8E3D3-01EC-405A-8CF5-B16EAE150E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423383-A67C-45C7-A65A-1E0F6D4DCB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FAEB2D-154E-406B-82F6-70307F573D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76BCB-7638-4808-B058-37E41E7080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091AC6-8E37-48A3-A082-179F544200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5276FA-165C-4F56-9DC6-B0CB6AE887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875DAC-1738-43F7-8ED9-75AA035DCD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76BCB-7638-4808-B058-37E41E7080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76BCB-7638-4808-B058-37E41E7080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5276FA-165C-4F56-9DC6-B0CB6AE887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8041AD-294A-48F5-8439-150B3F1DE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76BCB-7638-4808-B058-37E41E7080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8041AD-294A-48F5-8439-150B3F1DE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DFF5A7-811D-4E6F-B4DC-EBF92B38E6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DFF5A7-811D-4E6F-B4DC-EBF92B38E63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4C12A0-C2C4-4686-885C-AFF964010E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C853D-3D80-4DFB-BECB-D9A792E981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C853D-3D80-4DFB-BECB-D9A792E981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C853D-3D80-4DFB-BECB-D9A792E981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ru-R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Similarities of all metasystems and</a:t>
            </a:r>
            <a:br>
              <a:rPr lang="en-US" dirty="0" smtClean="0"/>
            </a:br>
            <a:r>
              <a:rPr lang="en-US" dirty="0" smtClean="0"/>
              <a:t>similarities of all metasystem transitions:</a:t>
            </a:r>
          </a:p>
          <a:p>
            <a:pPr lvl="1"/>
            <a:r>
              <a:rPr lang="en-US" dirty="0" smtClean="0"/>
              <a:t>(legacy) systems became objects of analysis, transformation or/and control by (new) metasystem</a:t>
            </a:r>
            <a:endParaRPr lang="ru-RU" dirty="0" smtClean="0"/>
          </a:p>
          <a:p>
            <a:pPr lvl="1"/>
            <a:r>
              <a:rPr lang="en-US" dirty="0" smtClean="0"/>
              <a:t>usually metasystems work with sets of (legacy) systems and objects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C45665-CB1A-43AF-8B70-E5061854B90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ru-RU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Metasystem transition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the program shifted to the level of data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well-known tower of interpreters</a:t>
            </a:r>
            <a:endParaRPr lang="ru-RU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motivation: inverse computation for arbitrary L3</a:t>
            </a:r>
            <a:endParaRPr lang="ru-RU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motivation: neighborhood</a:t>
            </a:r>
            <a:r>
              <a:rPr lang="ru-RU" dirty="0" smtClean="0"/>
              <a:t> </a:t>
            </a:r>
            <a:r>
              <a:rPr lang="en-US" dirty="0" smtClean="0"/>
              <a:t>analysis</a:t>
            </a:r>
            <a:r>
              <a:rPr lang="en-US" baseline="0" dirty="0" smtClean="0"/>
              <a:t> and</a:t>
            </a:r>
            <a:r>
              <a:rPr lang="en-US" dirty="0" smtClean="0"/>
              <a:t> neighborhood testing</a:t>
            </a:r>
            <a:r>
              <a:rPr lang="ru-RU" dirty="0" smtClean="0"/>
              <a:t> </a:t>
            </a:r>
            <a:r>
              <a:rPr lang="en-US" dirty="0" smtClean="0"/>
              <a:t> for arbitrary L3</a:t>
            </a:r>
            <a:br>
              <a:rPr lang="en-US" dirty="0" smtClean="0"/>
            </a:b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FDAB61-6280-4BA2-8A79-4779BE61FEC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ru-RU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42</a:t>
            </a:fld>
            <a:endParaRPr lang="ru-RU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44</a:t>
            </a:fld>
            <a:endParaRPr lang="ru-RU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 simple meta-programs can achieve significant results by </a:t>
            </a:r>
            <a:r>
              <a:rPr lang="en-US" b="1" dirty="0" smtClean="0"/>
              <a:t>self-application</a:t>
            </a:r>
            <a:endParaRPr lang="ru-RU" dirty="0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E3B283-6FAB-4683-94A2-71571AA588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ru-RU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B80613-0470-4489-9C80-BCB391F05C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ru-RU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0EEDD2-7B48-47ED-8FA5-C00FE00FC6A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ru-RU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48</a:t>
            </a:fld>
            <a:endParaRPr lang="ru-RU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386B46-194E-481E-B278-749C800BE5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CFCFD-E8B9-4983-90CA-A6EB11A892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ru-RU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385A35-3622-4794-A280-0409E0F209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ru-RU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53</a:t>
            </a:fld>
            <a:endParaRPr lang="ru-RU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55</a:t>
            </a:fld>
            <a:endParaRPr lang="ru-RU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CFCFD-E8B9-4983-90CA-A6EB11A892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ru-RU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96D68C-6FCB-434A-A411-B776E6CBC7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ru-RU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385A35-3622-4794-A280-0409E0F209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ru-RU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AE68AE-A5CC-4168-91EF-00B6001A759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60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33348-826D-4F90-89DB-BDEDCE3F14C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577D8-2F3A-4FAB-BBFF-79A1A65256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ground-expression</a:t>
            </a:r>
            <a:r>
              <a:rPr lang="ru-RU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result and program behavior</a:t>
            </a:r>
            <a:endParaRPr lang="ru-RU" dirty="0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A6179-0471-4B61-951D-E424A4D6313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F85B-37A6-4C30-BD8C-7DDAECE03F65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14D0-8EE3-4BE7-A8F6-3A5A078E8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77DF-2E2B-4D93-9A92-33870778E948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819F-C661-4E48-AA2E-93A9A08FC6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66467-D1FF-4C93-ABAE-45197C196DBC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D07A-2195-4D74-8B2E-650496C1BC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258763"/>
            <a:ext cx="8343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17EEB-E973-451D-8849-B5FEF0F1AC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9E67D-E737-45C3-AB38-D3AA46FDC4CF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5225-6DB4-475E-BC32-CE87D43928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E8BA-B3B0-4D1B-91DD-0D4B506EE78A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A7A6-C221-4467-94D0-8D5BA4D833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27EC-A78C-4EBB-8004-CACF345B5179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7F11-2774-4DF2-9C84-18059B5B0A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2FA1-6E48-4D09-880F-4F0D22C30284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AAFE-5057-45DD-82FC-33397D480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3D82-167C-4287-9D41-410F7B4F98C5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21A7-6362-44AE-B527-319D01E938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B2D0-8B47-47B6-9AE4-FF1D6F16961B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1BA2-586C-48E3-8914-9FB1EDADCD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3038-05E8-49B2-91BD-1D5E9CF47B1B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57F3-1339-42E2-ACA8-7C69AE5BA4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F168-4D89-4FBE-8949-EC2D8DECD071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F918-7A5D-42A8-90DA-1BCE6558E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-27384"/>
            <a:ext cx="82296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18235A-7F57-49DB-BE93-9A72D382AC20}" type="datetimeFigureOut">
              <a:rPr lang="ru-RU"/>
              <a:pPr>
                <a:defRPr/>
              </a:pPr>
              <a:t>20.07.2011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txStyles>
    <p:titleStyle>
      <a:lvl1pPr algn="ctr" rtl="0" fontAlgn="base">
        <a:lnSpc>
          <a:spcPct val="75000"/>
        </a:lnSpc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Gabriola" pitchFamily="8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fal.net/turchin/phenomenon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offline.computerra.ru/2001/402/10913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al.net/turchin/phenomenon/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0" dirty="0" smtClean="0"/>
              <a:t>Metacomputation.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A Gentle Introduction</a:t>
            </a:r>
            <a:endParaRPr lang="ru-RU" b="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Sergei Abramov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Ailamazyan Program Systems Institute of RAS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Ilya Klyuchnikov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Keldysh Institute of Applied Mathematics of RAS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95"/>
          <p:cNvGrpSpPr/>
          <p:nvPr/>
        </p:nvGrpSpPr>
        <p:grpSpPr>
          <a:xfrm>
            <a:off x="6228184" y="908720"/>
            <a:ext cx="3015678" cy="1036228"/>
            <a:chOff x="2488097" y="2874882"/>
            <a:chExt cx="3015678" cy="1036228"/>
          </a:xfrm>
        </p:grpSpPr>
        <p:sp>
          <p:nvSpPr>
            <p:cNvPr id="92" name="Пятно 2 91"/>
            <p:cNvSpPr/>
            <p:nvPr/>
          </p:nvSpPr>
          <p:spPr>
            <a:xfrm rot="386658">
              <a:off x="2488097" y="2874882"/>
              <a:ext cx="3015678" cy="1036228"/>
            </a:xfrm>
            <a:prstGeom prst="irregularSeal2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Заголовок 33"/>
            <p:cNvSpPr txBox="1">
              <a:spLocks/>
            </p:cNvSpPr>
            <p:nvPr/>
          </p:nvSpPr>
          <p:spPr>
            <a:xfrm>
              <a:off x="3024336" y="3140968"/>
              <a:ext cx="1547664" cy="576064"/>
            </a:xfrm>
            <a:prstGeom prst="rect">
              <a:avLst/>
            </a:prstGeom>
          </p:spPr>
          <p:txBody>
            <a:bodyPr/>
            <a:lstStyle/>
            <a:p>
              <a:pPr lvl="0" algn="ctr">
                <a:lnSpc>
                  <a:spcPct val="75000"/>
                </a:lnSpc>
              </a:pPr>
              <a:r>
                <a:rPr lang="en-US" sz="4400" b="1" dirty="0" smtClean="0">
                  <a:latin typeface="Gabriola" pitchFamily="82" charset="0"/>
                  <a:ea typeface="+mj-ea"/>
                  <a:cs typeface="+mj-cs"/>
                </a:rPr>
                <a:t>Driving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endParaRPr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0" y="194806"/>
            <a:ext cx="2278987" cy="1001946"/>
            <a:chOff x="2411636" y="3188086"/>
            <a:chExt cx="2278987" cy="1001946"/>
          </a:xfrm>
        </p:grpSpPr>
        <p:sp>
          <p:nvSpPr>
            <p:cNvPr id="158" name="Пятно 2 157"/>
            <p:cNvSpPr/>
            <p:nvPr/>
          </p:nvSpPr>
          <p:spPr>
            <a:xfrm rot="559391">
              <a:off x="2411636" y="3188086"/>
              <a:ext cx="2278987" cy="1001946"/>
            </a:xfrm>
            <a:prstGeom prst="irregularSeal2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Заголовок 33"/>
            <p:cNvSpPr txBox="1">
              <a:spLocks/>
            </p:cNvSpPr>
            <p:nvPr/>
          </p:nvSpPr>
          <p:spPr>
            <a:xfrm>
              <a:off x="2621077" y="3476536"/>
              <a:ext cx="1756981" cy="387424"/>
            </a:xfrm>
            <a:prstGeom prst="rect">
              <a:avLst/>
            </a:prstGeom>
          </p:spPr>
          <p:txBody>
            <a:bodyPr/>
            <a:lstStyle/>
            <a:p>
              <a:pPr lvl="0" algn="ctr">
                <a:lnSpc>
                  <a:spcPct val="75000"/>
                </a:lnSpc>
              </a:pPr>
              <a:r>
                <a:rPr lang="en-US" sz="2800" b="1" dirty="0" smtClean="0">
                  <a:latin typeface="Gabriola" pitchFamily="82" charset="0"/>
                  <a:ea typeface="+mj-ea"/>
                  <a:cs typeface="+mj-cs"/>
                </a:rPr>
                <a:t>Configuration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3995936" y="0"/>
            <a:ext cx="2316829" cy="1272209"/>
            <a:chOff x="2477061" y="2999864"/>
            <a:chExt cx="2316829" cy="1272209"/>
          </a:xfrm>
        </p:grpSpPr>
        <p:sp>
          <p:nvSpPr>
            <p:cNvPr id="102" name="Пятно 2 101"/>
            <p:cNvSpPr/>
            <p:nvPr/>
          </p:nvSpPr>
          <p:spPr>
            <a:xfrm rot="1130432">
              <a:off x="2477061" y="2999864"/>
              <a:ext cx="2316829" cy="1272209"/>
            </a:xfrm>
            <a:prstGeom prst="irregularSeal2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Заголовок 33"/>
            <p:cNvSpPr txBox="1">
              <a:spLocks/>
            </p:cNvSpPr>
            <p:nvPr/>
          </p:nvSpPr>
          <p:spPr>
            <a:xfrm>
              <a:off x="2808312" y="3260512"/>
              <a:ext cx="1324933" cy="576064"/>
            </a:xfrm>
            <a:prstGeom prst="rect">
              <a:avLst/>
            </a:prstGeom>
          </p:spPr>
          <p:txBody>
            <a:bodyPr/>
            <a:lstStyle/>
            <a:p>
              <a:pPr lvl="0" algn="ctr">
                <a:lnSpc>
                  <a:spcPct val="75000"/>
                </a:lnSpc>
              </a:pPr>
              <a:r>
                <a:rPr lang="en-US" sz="2800" b="1" dirty="0" smtClean="0">
                  <a:latin typeface="Gabriola" pitchFamily="82" charset="0"/>
                  <a:ea typeface="+mj-ea"/>
                  <a:cs typeface="+mj-cs"/>
                </a:rPr>
                <a:t>Transient step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endParaRPr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1727200" y="80963"/>
            <a:ext cx="1871663" cy="2873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match(x, A:B:[])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Группа 73"/>
          <p:cNvGrpSpPr>
            <a:grpSpLocks/>
          </p:cNvGrpSpPr>
          <p:nvPr/>
        </p:nvGrpSpPr>
        <p:grpSpPr bwMode="auto">
          <a:xfrm>
            <a:off x="34925" y="692150"/>
            <a:ext cx="6697663" cy="1152525"/>
            <a:chOff x="35496" y="691926"/>
            <a:chExt cx="6696744" cy="115289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496" y="871372"/>
              <a:ext cx="287299" cy="2890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564025" y="980945"/>
              <a:ext cx="3168215" cy="8638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(x1==A,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m(x2, B:[], x1:x2,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n(x1:x2,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" name="Соединительная линия уступом 8"/>
            <p:cNvCxnSpPr>
              <a:stCxn id="5" idx="1"/>
              <a:endCxn id="6" idx="0"/>
            </p:cNvCxnSpPr>
            <p:nvPr/>
          </p:nvCxnSpPr>
          <p:spPr>
            <a:xfrm rot="10800000" flipV="1">
              <a:off x="179939" y="691926"/>
              <a:ext cx="1223794" cy="17944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оединительная линия уступом 8"/>
            <p:cNvCxnSpPr>
              <a:stCxn id="7" idx="0"/>
              <a:endCxn id="5" idx="3"/>
            </p:cNvCxnSpPr>
            <p:nvPr/>
          </p:nvCxnSpPr>
          <p:spPr>
            <a:xfrm rot="16200000" flipV="1">
              <a:off x="4391726" y="224538"/>
              <a:ext cx="289019" cy="1223795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65"/>
          <p:cNvGrpSpPr>
            <a:grpSpLocks/>
          </p:cNvGrpSpPr>
          <p:nvPr/>
        </p:nvGrpSpPr>
        <p:grpSpPr bwMode="auto">
          <a:xfrm>
            <a:off x="1403350" y="369888"/>
            <a:ext cx="2520950" cy="466725"/>
            <a:chOff x="1403648" y="369442"/>
            <a:chExt cx="2520000" cy="46648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03648" y="547150"/>
              <a:ext cx="2520000" cy="2887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m(x, A:B:[], 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" name="Соединительная линия уступом 8"/>
            <p:cNvCxnSpPr>
              <a:stCxn id="4" idx="2"/>
              <a:endCxn id="5" idx="0"/>
            </p:cNvCxnSpPr>
            <p:nvPr/>
          </p:nvCxnSpPr>
          <p:spPr>
            <a:xfrm rot="5400000">
              <a:off x="2574001" y="457502"/>
              <a:ext cx="179294" cy="3174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3" name="Группа 72"/>
          <p:cNvGrpSpPr>
            <a:grpSpLocks/>
          </p:cNvGrpSpPr>
          <p:nvPr/>
        </p:nvGrpSpPr>
        <p:grpSpPr bwMode="auto">
          <a:xfrm>
            <a:off x="468313" y="333375"/>
            <a:ext cx="4614863" cy="368300"/>
            <a:chOff x="467544" y="332656"/>
            <a:chExt cx="4615677" cy="369332"/>
          </a:xfrm>
        </p:grpSpPr>
        <p:sp>
          <p:nvSpPr>
            <p:cNvPr id="13349" name="TextBox 127"/>
            <p:cNvSpPr txBox="1">
              <a:spLocks noChangeArrowheads="1"/>
            </p:cNvSpPr>
            <p:nvPr/>
          </p:nvSpPr>
          <p:spPr bwMode="auto">
            <a:xfrm>
              <a:off x="467544" y="332656"/>
              <a:ext cx="8451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50" name="TextBox 128"/>
            <p:cNvSpPr txBox="1">
              <a:spLocks noChangeArrowheads="1"/>
            </p:cNvSpPr>
            <p:nvPr/>
          </p:nvSpPr>
          <p:spPr bwMode="auto">
            <a:xfrm>
              <a:off x="3923928" y="332656"/>
              <a:ext cx="11592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</a:t>
              </a:r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1980956" y="4947046"/>
            <a:ext cx="7164387" cy="1938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1:  match(p, s)		= m(p, s, p, s) 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2:  m( [ ],      ss,	op, os)	= T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3:  m( p:pp,  [],	op, os)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4:  m( p:pp,  s:ss,	op, os)	= if(s == p,   m(pp, ss, op, os),   n(op, os))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5:  n(op, [])	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6:  n(op, s:ss)	</a:t>
            </a:r>
            <a:r>
              <a:rPr lang="en-US" sz="2000" dirty="0" smtClean="0"/>
              <a:t>	= </a:t>
            </a:r>
            <a:r>
              <a:rPr lang="en-US" sz="2000" dirty="0"/>
              <a:t>m(op, ss, op, ss)</a:t>
            </a:r>
            <a:endParaRPr lang="ru-RU" sz="2000" dirty="0"/>
          </a:p>
        </p:txBody>
      </p:sp>
      <p:sp>
        <p:nvSpPr>
          <p:cNvPr id="85" name="Заголовок 33"/>
          <p:cNvSpPr txBox="1">
            <a:spLocks/>
          </p:cNvSpPr>
          <p:nvPr/>
        </p:nvSpPr>
        <p:spPr>
          <a:xfrm>
            <a:off x="6300192" y="-27384"/>
            <a:ext cx="2843808" cy="1152128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4400" b="1" dirty="0" smtClean="0">
                <a:latin typeface="Gabriola" pitchFamily="82" charset="0"/>
                <a:ea typeface="+mj-ea"/>
                <a:cs typeface="+mj-cs"/>
              </a:rPr>
              <a:t>Tree of Configurations</a:t>
            </a: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87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97" name="Группа 96"/>
          <p:cNvGrpSpPr/>
          <p:nvPr/>
        </p:nvGrpSpPr>
        <p:grpSpPr>
          <a:xfrm>
            <a:off x="1187624" y="0"/>
            <a:ext cx="432000" cy="400110"/>
            <a:chOff x="1214624" y="801739"/>
            <a:chExt cx="432000" cy="400110"/>
          </a:xfrm>
        </p:grpSpPr>
        <p:sp>
          <p:nvSpPr>
            <p:cNvPr id="98" name="Овал 97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1:</a:t>
              </a:r>
              <a:endParaRPr lang="ru-RU" sz="2000" b="1" dirty="0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107504" y="2848035"/>
            <a:ext cx="432000" cy="837059"/>
            <a:chOff x="107504" y="2848035"/>
            <a:chExt cx="432000" cy="837059"/>
          </a:xfrm>
        </p:grpSpPr>
        <p:grpSp>
          <p:nvGrpSpPr>
            <p:cNvPr id="104" name="Группа 103"/>
            <p:cNvGrpSpPr/>
            <p:nvPr/>
          </p:nvGrpSpPr>
          <p:grpSpPr>
            <a:xfrm>
              <a:off x="107504" y="2848035"/>
              <a:ext cx="432000" cy="400110"/>
              <a:chOff x="1214624" y="801739"/>
              <a:chExt cx="432000" cy="400110"/>
            </a:xfrm>
          </p:grpSpPr>
          <p:sp>
            <p:nvSpPr>
              <p:cNvPr id="105" name="Овал 104"/>
              <p:cNvSpPr>
                <a:spLocks noChangeAspect="1"/>
              </p:cNvSpPr>
              <p:nvPr/>
            </p:nvSpPr>
            <p:spPr>
              <a:xfrm>
                <a:off x="1232624" y="803794"/>
                <a:ext cx="396000" cy="3960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b="1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214624" y="801739"/>
                <a:ext cx="432000" cy="40011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2:</a:t>
                </a:r>
                <a:endParaRPr lang="ru-RU" sz="2000" b="1" dirty="0"/>
              </a:p>
            </p:txBody>
          </p:sp>
        </p:grpSp>
        <p:grpSp>
          <p:nvGrpSpPr>
            <p:cNvPr id="108" name="Группа 107"/>
            <p:cNvGrpSpPr/>
            <p:nvPr/>
          </p:nvGrpSpPr>
          <p:grpSpPr>
            <a:xfrm>
              <a:off x="107504" y="3284984"/>
              <a:ext cx="432000" cy="400110"/>
              <a:chOff x="1214624" y="801739"/>
              <a:chExt cx="432000" cy="400110"/>
            </a:xfrm>
          </p:grpSpPr>
          <p:sp>
            <p:nvSpPr>
              <p:cNvPr id="109" name="Овал 108"/>
              <p:cNvSpPr>
                <a:spLocks noChangeAspect="1"/>
              </p:cNvSpPr>
              <p:nvPr/>
            </p:nvSpPr>
            <p:spPr>
              <a:xfrm>
                <a:off x="1232624" y="803794"/>
                <a:ext cx="396000" cy="3960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b="1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214624" y="801739"/>
                <a:ext cx="432000" cy="40011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4:</a:t>
                </a:r>
                <a:endParaRPr lang="ru-RU" sz="2000" b="1" dirty="0"/>
              </a:p>
            </p:txBody>
          </p:sp>
        </p:grpSp>
      </p:grpSp>
      <p:grpSp>
        <p:nvGrpSpPr>
          <p:cNvPr id="118" name="Группа 117"/>
          <p:cNvGrpSpPr/>
          <p:nvPr/>
        </p:nvGrpSpPr>
        <p:grpSpPr>
          <a:xfrm>
            <a:off x="620713" y="2492003"/>
            <a:ext cx="4706329" cy="1196450"/>
            <a:chOff x="620713" y="2492003"/>
            <a:chExt cx="4706329" cy="1196450"/>
          </a:xfrm>
        </p:grpSpPr>
        <p:sp>
          <p:nvSpPr>
            <p:cNvPr id="113" name="TextBox 127"/>
            <p:cNvSpPr txBox="1">
              <a:spLocks noChangeArrowheads="1"/>
            </p:cNvSpPr>
            <p:nvPr/>
          </p:nvSpPr>
          <p:spPr bwMode="auto">
            <a:xfrm>
              <a:off x="620713" y="2891568"/>
              <a:ext cx="844954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TextBox 128"/>
            <p:cNvSpPr txBox="1">
              <a:spLocks noChangeArrowheads="1"/>
            </p:cNvSpPr>
            <p:nvPr/>
          </p:nvSpPr>
          <p:spPr bwMode="auto">
            <a:xfrm>
              <a:off x="620713" y="3320153"/>
              <a:ext cx="1159089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</a:t>
              </a:r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Скругленный прямоугольник 116"/>
            <p:cNvSpPr/>
            <p:nvPr/>
          </p:nvSpPr>
          <p:spPr bwMode="auto">
            <a:xfrm>
              <a:off x="1979042" y="2492003"/>
              <a:ext cx="3348000" cy="28892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   x   ,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A:B:[], 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  x   ,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35496" y="2636466"/>
            <a:ext cx="5291546" cy="2088678"/>
            <a:chOff x="35496" y="2636466"/>
            <a:chExt cx="5291546" cy="2088678"/>
          </a:xfrm>
        </p:grpSpPr>
        <p:grpSp>
          <p:nvGrpSpPr>
            <p:cNvPr id="128" name="Группа 127"/>
            <p:cNvGrpSpPr/>
            <p:nvPr/>
          </p:nvGrpSpPr>
          <p:grpSpPr>
            <a:xfrm>
              <a:off x="1979042" y="2636466"/>
              <a:ext cx="3348000" cy="1008558"/>
              <a:chOff x="1979042" y="2636466"/>
              <a:chExt cx="3348000" cy="1008558"/>
            </a:xfrm>
          </p:grpSpPr>
          <p:sp>
            <p:nvSpPr>
              <p:cNvPr id="115" name="Скругленный прямоугольник 114"/>
              <p:cNvSpPr/>
              <p:nvPr/>
            </p:nvSpPr>
            <p:spPr bwMode="auto">
              <a:xfrm>
                <a:off x="1979042" y="2924051"/>
                <a:ext cx="3348000" cy="28892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  []   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:[],   []   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Скругленный прямоугольник 115"/>
              <p:cNvSpPr/>
              <p:nvPr/>
            </p:nvSpPr>
            <p:spPr bwMode="auto">
              <a:xfrm>
                <a:off x="1979042" y="3356099"/>
                <a:ext cx="3348000" cy="28892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m(x1:x2,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A:B:[], 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x1:x2,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23" name="Соединительная линия уступом 122"/>
              <p:cNvCxnSpPr>
                <a:stCxn id="117" idx="1"/>
                <a:endCxn id="115" idx="1"/>
              </p:cNvCxnSpPr>
              <p:nvPr/>
            </p:nvCxnSpPr>
            <p:spPr>
              <a:xfrm rot="10800000" flipV="1">
                <a:off x="1979042" y="2636466"/>
                <a:ext cx="1588" cy="432048"/>
              </a:xfrm>
              <a:prstGeom prst="bentConnector3">
                <a:avLst>
                  <a:gd name="adj1" fmla="val 14395466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Соединительная линия уступом 124"/>
              <p:cNvCxnSpPr>
                <a:stCxn id="117" idx="1"/>
                <a:endCxn id="116" idx="1"/>
              </p:cNvCxnSpPr>
              <p:nvPr/>
            </p:nvCxnSpPr>
            <p:spPr>
              <a:xfrm rot="10800000" flipV="1">
                <a:off x="1979042" y="2636466"/>
                <a:ext cx="1588" cy="864096"/>
              </a:xfrm>
              <a:prstGeom prst="bentConnector3">
                <a:avLst>
                  <a:gd name="adj1" fmla="val 14395466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8" name="Скругленный прямоугольник 137"/>
            <p:cNvSpPr/>
            <p:nvPr/>
          </p:nvSpPr>
          <p:spPr>
            <a:xfrm>
              <a:off x="35496" y="3789144"/>
              <a:ext cx="3528000" cy="936000"/>
            </a:xfrm>
            <a:prstGeom prst="roundRect">
              <a:avLst>
                <a:gd name="adj" fmla="val 852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000" i="1" dirty="0" smtClean="0"/>
                <a:t>splitting</a:t>
              </a:r>
              <a:r>
                <a:rPr lang="en-US" sz="2000" b="1" dirty="0" smtClean="0"/>
                <a:t> (s</a:t>
              </a:r>
              <a:r>
                <a:rPr lang="en-US" sz="2000" b="1" baseline="-25000" dirty="0" smtClean="0"/>
                <a:t>1</a:t>
              </a:r>
              <a:r>
                <a:rPr lang="en-US" sz="2000" b="1" dirty="0" smtClean="0"/>
                <a:t>, s</a:t>
              </a:r>
              <a:r>
                <a:rPr lang="en-US" sz="2000" b="1" baseline="-25000" dirty="0" smtClean="0"/>
                <a:t>2</a:t>
              </a:r>
              <a:r>
                <a:rPr lang="en-US" sz="2000" b="1" dirty="0" smtClean="0"/>
                <a:t>):</a:t>
              </a:r>
              <a:br>
                <a:rPr lang="en-US" sz="2000" b="1" dirty="0" smtClean="0"/>
              </a:br>
              <a:r>
                <a:rPr lang="en-US" sz="2000" b="1" dirty="0" smtClean="0"/>
                <a:t>	</a:t>
              </a:r>
              <a:r>
                <a:rPr lang="en-US" sz="2000" b="1" spc="-300" dirty="0" smtClean="0"/>
                <a:t>[[</a:t>
              </a:r>
              <a:r>
                <a:rPr lang="en-US" sz="2000" b="1" dirty="0" smtClean="0"/>
                <a:t> c/s</a:t>
              </a:r>
              <a:r>
                <a:rPr lang="en-US" sz="2000" b="1" baseline="-25000" dirty="0" smtClean="0"/>
                <a:t>1</a:t>
              </a:r>
              <a:r>
                <a:rPr lang="en-US" sz="2000" b="1" spc="-300" dirty="0" smtClean="0"/>
                <a:t>]]</a:t>
              </a:r>
              <a:r>
                <a:rPr lang="en-US" sz="2000" b="1" dirty="0" smtClean="0"/>
                <a:t>  </a:t>
              </a:r>
              <a:r>
                <a:rPr lang="en-US" sz="2000" b="1" dirty="0" smtClean="0">
                  <a:sym typeface="Symbol"/>
                </a:rPr>
                <a:t></a:t>
              </a:r>
              <a:r>
                <a:rPr lang="en-US" sz="2000" b="1" dirty="0" smtClean="0"/>
                <a:t> </a:t>
              </a:r>
              <a:r>
                <a:rPr lang="en-US" sz="2000" b="1" spc="-300" dirty="0" smtClean="0"/>
                <a:t>[[</a:t>
              </a:r>
              <a:r>
                <a:rPr lang="en-US" sz="2000" b="1" dirty="0" smtClean="0"/>
                <a:t> c/s</a:t>
              </a:r>
              <a:r>
                <a:rPr lang="en-US" sz="2000" b="1" baseline="-25000" dirty="0" smtClean="0"/>
                <a:t>2</a:t>
              </a:r>
              <a:r>
                <a:rPr lang="en-US" sz="2000" b="1" spc="-300" dirty="0" smtClean="0"/>
                <a:t>]]</a:t>
              </a:r>
              <a:r>
                <a:rPr lang="en-US" sz="2000" b="1" dirty="0" smtClean="0"/>
                <a:t>  = </a:t>
              </a:r>
              <a:r>
                <a:rPr lang="en-US" sz="2000" b="1" dirty="0" smtClean="0">
                  <a:sym typeface="Symbol"/>
                </a:rPr>
                <a:t></a:t>
              </a:r>
              <a:br>
                <a:rPr lang="en-US" sz="2000" b="1" dirty="0" smtClean="0">
                  <a:sym typeface="Symbol"/>
                </a:rPr>
              </a:br>
              <a:r>
                <a:rPr lang="en-US" sz="2000" b="1" dirty="0" smtClean="0">
                  <a:sym typeface="Symbol"/>
                </a:rPr>
                <a:t>	</a:t>
              </a:r>
              <a:r>
                <a:rPr lang="en-US" sz="2000" b="1" spc="-300" dirty="0" smtClean="0"/>
                <a:t>[[</a:t>
              </a:r>
              <a:r>
                <a:rPr lang="en-US" sz="2000" b="1" dirty="0" smtClean="0"/>
                <a:t> c/s</a:t>
              </a:r>
              <a:r>
                <a:rPr lang="en-US" sz="2000" b="1" baseline="-25000" dirty="0" smtClean="0"/>
                <a:t>1</a:t>
              </a:r>
              <a:r>
                <a:rPr lang="en-US" sz="2000" b="1" spc="-300" dirty="0" smtClean="0"/>
                <a:t>]]</a:t>
              </a:r>
              <a:r>
                <a:rPr lang="en-US" sz="2000" b="1" dirty="0" smtClean="0"/>
                <a:t>  </a:t>
              </a:r>
              <a:r>
                <a:rPr lang="en-US" sz="2000" b="1" dirty="0" smtClean="0">
                  <a:sym typeface="Symbol"/>
                </a:rPr>
                <a:t></a:t>
              </a:r>
              <a:r>
                <a:rPr lang="en-US" sz="2000" b="1" dirty="0" smtClean="0"/>
                <a:t> </a:t>
              </a:r>
              <a:r>
                <a:rPr lang="en-US" sz="2000" b="1" spc="-300" dirty="0" smtClean="0"/>
                <a:t>[[</a:t>
              </a:r>
              <a:r>
                <a:rPr lang="en-US" sz="2000" b="1" dirty="0" smtClean="0"/>
                <a:t> c/s</a:t>
              </a:r>
              <a:r>
                <a:rPr lang="en-US" sz="2000" b="1" baseline="-25000" dirty="0" smtClean="0"/>
                <a:t>2</a:t>
              </a:r>
              <a:r>
                <a:rPr lang="en-US" sz="2000" b="1" spc="-300" dirty="0" smtClean="0"/>
                <a:t>]]</a:t>
              </a:r>
              <a:r>
                <a:rPr lang="en-US" sz="2000" b="1" dirty="0" smtClean="0"/>
                <a:t>  = </a:t>
              </a:r>
              <a:r>
                <a:rPr lang="en-US" sz="2000" b="1" spc="-300" dirty="0" smtClean="0"/>
                <a:t>[[</a:t>
              </a:r>
              <a:r>
                <a:rPr lang="en-US" sz="2000" b="1" dirty="0" smtClean="0"/>
                <a:t> c </a:t>
              </a:r>
              <a:r>
                <a:rPr lang="en-US" sz="2000" b="1" spc="-300" dirty="0" smtClean="0"/>
                <a:t>]]</a:t>
              </a:r>
              <a:r>
                <a:rPr lang="en-US" sz="2000" b="1" dirty="0" smtClean="0"/>
                <a:t> </a:t>
              </a:r>
              <a:endParaRPr lang="ru-RU" sz="2000" b="1" dirty="0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0" y="260648"/>
            <a:ext cx="432000" cy="400110"/>
            <a:chOff x="1214624" y="801739"/>
            <a:chExt cx="432000" cy="400110"/>
          </a:xfrm>
        </p:grpSpPr>
        <p:sp>
          <p:nvSpPr>
            <p:cNvPr id="143" name="Овал 142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2:</a:t>
              </a:r>
              <a:endParaRPr lang="ru-RU" sz="2000" b="1" dirty="0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5327042" y="3068960"/>
            <a:ext cx="3349712" cy="1584176"/>
            <a:chOff x="5327042" y="3068960"/>
            <a:chExt cx="3349712" cy="1584176"/>
          </a:xfrm>
        </p:grpSpPr>
        <p:sp>
          <p:nvSpPr>
            <p:cNvPr id="130" name="Скругленный прямоугольник 129"/>
            <p:cNvSpPr/>
            <p:nvPr/>
          </p:nvSpPr>
          <p:spPr bwMode="auto">
            <a:xfrm>
              <a:off x="5508104" y="3789536"/>
              <a:ext cx="3168650" cy="8636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(x1==A,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m(x2, B:[], x1:x2,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n(x1:x2,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35" name="Соединительная линия уступом 134"/>
            <p:cNvCxnSpPr>
              <a:stCxn id="116" idx="3"/>
              <a:endCxn id="130" idx="0"/>
            </p:cNvCxnSpPr>
            <p:nvPr/>
          </p:nvCxnSpPr>
          <p:spPr>
            <a:xfrm>
              <a:off x="5327042" y="3500562"/>
              <a:ext cx="1765387" cy="288974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45" name="Группа 144"/>
            <p:cNvGrpSpPr/>
            <p:nvPr/>
          </p:nvGrpSpPr>
          <p:grpSpPr>
            <a:xfrm>
              <a:off x="6660232" y="3068960"/>
              <a:ext cx="432000" cy="400110"/>
              <a:chOff x="1214624" y="801739"/>
              <a:chExt cx="432000" cy="400110"/>
            </a:xfrm>
          </p:grpSpPr>
          <p:sp>
            <p:nvSpPr>
              <p:cNvPr id="146" name="Овал 145"/>
              <p:cNvSpPr>
                <a:spLocks noChangeAspect="1"/>
              </p:cNvSpPr>
              <p:nvPr/>
            </p:nvSpPr>
            <p:spPr>
              <a:xfrm>
                <a:off x="1232624" y="803794"/>
                <a:ext cx="396000" cy="3960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b="1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214624" y="801739"/>
                <a:ext cx="432000" cy="40011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4:</a:t>
                </a:r>
                <a:endParaRPr lang="ru-RU" sz="2000" b="1" dirty="0"/>
              </a:p>
            </p:txBody>
          </p:sp>
        </p:grpSp>
      </p:grpSp>
      <p:grpSp>
        <p:nvGrpSpPr>
          <p:cNvPr id="155" name="Группа 154"/>
          <p:cNvGrpSpPr/>
          <p:nvPr/>
        </p:nvGrpSpPr>
        <p:grpSpPr>
          <a:xfrm>
            <a:off x="5327042" y="2596842"/>
            <a:ext cx="1189174" cy="617027"/>
            <a:chOff x="4606268" y="2596842"/>
            <a:chExt cx="1189174" cy="617027"/>
          </a:xfrm>
        </p:grpSpPr>
        <p:sp>
          <p:nvSpPr>
            <p:cNvPr id="129" name="Скругленный прямоугольник 128"/>
            <p:cNvSpPr/>
            <p:nvPr/>
          </p:nvSpPr>
          <p:spPr bwMode="auto">
            <a:xfrm>
              <a:off x="5508104" y="2924944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32" name="Соединительная линия уступом 131"/>
            <p:cNvCxnSpPr>
              <a:stCxn id="115" idx="3"/>
              <a:endCxn id="129" idx="1"/>
            </p:cNvCxnSpPr>
            <p:nvPr/>
          </p:nvCxnSpPr>
          <p:spPr>
            <a:xfrm>
              <a:off x="4606268" y="3068514"/>
              <a:ext cx="901836" cy="89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49" name="Группа 148"/>
            <p:cNvGrpSpPr/>
            <p:nvPr/>
          </p:nvGrpSpPr>
          <p:grpSpPr>
            <a:xfrm>
              <a:off x="5076104" y="2596842"/>
              <a:ext cx="432000" cy="400110"/>
              <a:chOff x="1214624" y="801739"/>
              <a:chExt cx="432000" cy="400110"/>
            </a:xfrm>
          </p:grpSpPr>
          <p:sp>
            <p:nvSpPr>
              <p:cNvPr id="150" name="Овал 149"/>
              <p:cNvSpPr>
                <a:spLocks noChangeAspect="1"/>
              </p:cNvSpPr>
              <p:nvPr/>
            </p:nvSpPr>
            <p:spPr>
              <a:xfrm>
                <a:off x="1232624" y="803794"/>
                <a:ext cx="396000" cy="3960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b="1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214624" y="801739"/>
                <a:ext cx="432000" cy="40011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2:</a:t>
                </a:r>
                <a:endParaRPr lang="ru-RU" sz="2000" b="1" dirty="0"/>
              </a:p>
            </p:txBody>
          </p:sp>
        </p:grpSp>
      </p:grpSp>
      <p:grpSp>
        <p:nvGrpSpPr>
          <p:cNvPr id="152" name="Группа 151"/>
          <p:cNvGrpSpPr/>
          <p:nvPr/>
        </p:nvGrpSpPr>
        <p:grpSpPr>
          <a:xfrm>
            <a:off x="5076056" y="307540"/>
            <a:ext cx="432000" cy="400110"/>
            <a:chOff x="1214624" y="801739"/>
            <a:chExt cx="432000" cy="400110"/>
          </a:xfrm>
        </p:grpSpPr>
        <p:sp>
          <p:nvSpPr>
            <p:cNvPr id="153" name="Овал 152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4:</a:t>
              </a:r>
              <a:endParaRPr lang="ru-RU" sz="2000" b="1" dirty="0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395536" y="961441"/>
            <a:ext cx="7200800" cy="3907719"/>
            <a:chOff x="395536" y="961441"/>
            <a:chExt cx="7200800" cy="3907719"/>
          </a:xfrm>
        </p:grpSpPr>
        <p:sp>
          <p:nvSpPr>
            <p:cNvPr id="168" name="Скругленный прямоугольник 167"/>
            <p:cNvSpPr/>
            <p:nvPr/>
          </p:nvSpPr>
          <p:spPr>
            <a:xfrm>
              <a:off x="395536" y="1124744"/>
              <a:ext cx="7200800" cy="3744416"/>
            </a:xfrm>
            <a:prstGeom prst="roundRect">
              <a:avLst>
                <a:gd name="adj" fmla="val 4144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ru-RU" sz="2000" b="1" dirty="0"/>
            </a:p>
          </p:txBody>
        </p:sp>
        <p:grpSp>
          <p:nvGrpSpPr>
            <p:cNvPr id="169" name="Группа 40"/>
            <p:cNvGrpSpPr/>
            <p:nvPr/>
          </p:nvGrpSpPr>
          <p:grpSpPr>
            <a:xfrm>
              <a:off x="539552" y="961441"/>
              <a:ext cx="6595075" cy="1684763"/>
              <a:chOff x="539552" y="961441"/>
              <a:chExt cx="6595075" cy="1684763"/>
            </a:xfrm>
          </p:grpSpPr>
          <p:grpSp>
            <p:nvGrpSpPr>
              <p:cNvPr id="170" name="Группа 20"/>
              <p:cNvGrpSpPr/>
              <p:nvPr/>
            </p:nvGrpSpPr>
            <p:grpSpPr>
              <a:xfrm>
                <a:off x="539552" y="1943528"/>
                <a:ext cx="5976664" cy="369332"/>
                <a:chOff x="539552" y="1943528"/>
                <a:chExt cx="5976664" cy="369332"/>
              </a:xfrm>
            </p:grpSpPr>
            <p:sp>
              <p:nvSpPr>
                <p:cNvPr id="173" name="Скругленный прямоугольник 172"/>
                <p:cNvSpPr/>
                <p:nvPr/>
              </p:nvSpPr>
              <p:spPr>
                <a:xfrm>
                  <a:off x="2663696" y="1984526"/>
                  <a:ext cx="1188000" cy="287337"/>
                </a:xfrm>
                <a:prstGeom prst="roundRect">
                  <a:avLst/>
                </a:prstGeom>
                <a:solidFill>
                  <a:srgbClr val="FFFF66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 err="1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x</a:t>
                  </a:r>
                  <a:r>
                    <a:rPr lang="en-US" dirty="0" err="1" smtClean="0">
                      <a:latin typeface="Tahoma" pitchFamily="34" charset="0"/>
                      <a:ea typeface="Tahoma" pitchFamily="34" charset="0"/>
                      <a:cs typeface="Tahoma" pitchFamily="34" charset="0"/>
                      <a:sym typeface="Wingdings" pitchFamily="2" charset="2"/>
                    </a:rPr>
                    <a:t></a:t>
                  </a:r>
                  <a:r>
                    <a:rPr lang="en-US" dirty="0" err="1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A:A</a:t>
                  </a:r>
                  <a:r>
                    <a:rPr lang="en-US" dirty="0" smtClean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:[]</a:t>
                  </a:r>
                  <a:endParaRPr lang="ru-RU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4" name="Скругленный прямоугольник 3"/>
                <p:cNvSpPr/>
                <p:nvPr/>
              </p:nvSpPr>
              <p:spPr>
                <a:xfrm>
                  <a:off x="4139728" y="1984526"/>
                  <a:ext cx="2376488" cy="287337"/>
                </a:xfrm>
                <a:prstGeom prst="round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match(A:A:[], A:B:[])</a:t>
                  </a:r>
                  <a:endParaRPr lang="ru-RU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2411536" y="1943528"/>
                  <a:ext cx="248786" cy="369332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r>
                    <a:rPr lang="en-US" b="1" dirty="0" smtClean="0"/>
                    <a:t>/</a:t>
                  </a:r>
                  <a:endParaRPr lang="ru-RU" b="1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3851696" y="1943528"/>
                  <a:ext cx="319318" cy="369332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r>
                    <a:rPr lang="en-US" b="1" dirty="0" smtClean="0"/>
                    <a:t>=</a:t>
                  </a:r>
                  <a:endParaRPr lang="ru-RU" b="1" dirty="0"/>
                </a:p>
              </p:txBody>
            </p:sp>
            <p:sp>
              <p:nvSpPr>
                <p:cNvPr id="177" name="Скругленный прямоугольник 176"/>
                <p:cNvSpPr/>
                <p:nvPr/>
              </p:nvSpPr>
              <p:spPr>
                <a:xfrm>
                  <a:off x="539552" y="1984526"/>
                  <a:ext cx="1871663" cy="287337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match(x, A:B:[])</a:t>
                  </a:r>
                  <a:endParaRPr lang="ru-RU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71" name="TextBox 170"/>
              <p:cNvSpPr txBox="1"/>
              <p:nvPr/>
            </p:nvSpPr>
            <p:spPr>
              <a:xfrm>
                <a:off x="539552" y="961441"/>
                <a:ext cx="6595075" cy="938719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5500" dirty="0" smtClean="0">
                    <a:latin typeface="Gabriola" pitchFamily="82" charset="0"/>
                  </a:rPr>
                  <a:t>SRT: Set Representation Tools</a:t>
                </a:r>
                <a:endParaRPr lang="ru-RU" sz="5500" i="1" dirty="0">
                  <a:latin typeface="Gabriola" pitchFamily="82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2627784" y="2276872"/>
                <a:ext cx="2249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full valid substitution</a:t>
                </a:r>
                <a:endParaRPr lang="ru-RU" i="1" dirty="0"/>
              </a:p>
            </p:txBody>
          </p:sp>
        </p:grpSp>
      </p:grpSp>
      <p:grpSp>
        <p:nvGrpSpPr>
          <p:cNvPr id="178" name="Группа 177"/>
          <p:cNvGrpSpPr/>
          <p:nvPr/>
        </p:nvGrpSpPr>
        <p:grpSpPr>
          <a:xfrm>
            <a:off x="539552" y="2636912"/>
            <a:ext cx="4995301" cy="936104"/>
            <a:chOff x="539552" y="2636912"/>
            <a:chExt cx="4995301" cy="936104"/>
          </a:xfrm>
        </p:grpSpPr>
        <p:grpSp>
          <p:nvGrpSpPr>
            <p:cNvPr id="179" name="Группа 21"/>
            <p:cNvGrpSpPr/>
            <p:nvPr/>
          </p:nvGrpSpPr>
          <p:grpSpPr>
            <a:xfrm>
              <a:off x="539552" y="3203684"/>
              <a:ext cx="4995301" cy="369332"/>
              <a:chOff x="551275" y="3203684"/>
              <a:chExt cx="4995301" cy="369332"/>
            </a:xfrm>
          </p:grpSpPr>
          <p:sp>
            <p:nvSpPr>
              <p:cNvPr id="181" name="Скругленный прямоугольник 4"/>
              <p:cNvSpPr/>
              <p:nvPr/>
            </p:nvSpPr>
            <p:spPr>
              <a:xfrm>
                <a:off x="3355759" y="3244682"/>
                <a:ext cx="1871663" cy="2873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match(x,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2" name="Скругленный прямоугольник 181"/>
              <p:cNvSpPr/>
              <p:nvPr/>
            </p:nvSpPr>
            <p:spPr>
              <a:xfrm>
                <a:off x="551275" y="3244682"/>
                <a:ext cx="2376488" cy="287337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match(A:A:[],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2908364" y="3203684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l-GR" dirty="0" smtClean="0"/>
                  <a:t>ϵ</a:t>
                </a:r>
                <a:r>
                  <a:rPr lang="en-US" dirty="0" smtClean="0"/>
                  <a:t> </a:t>
                </a:r>
                <a:r>
                  <a:rPr lang="en-US" spc="-150" dirty="0" smtClean="0"/>
                  <a:t>[[</a:t>
                </a:r>
                <a:r>
                  <a:rPr lang="en-US" b="1" dirty="0" smtClean="0"/>
                  <a:t> </a:t>
                </a:r>
                <a:endParaRPr lang="ru-RU" b="1" dirty="0"/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5208022" y="320368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pc="-150" dirty="0" smtClean="0"/>
                  <a:t>]]</a:t>
                </a:r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p:grpSp>
        <p:sp>
          <p:nvSpPr>
            <p:cNvPr id="180" name="TextBox 13"/>
            <p:cNvSpPr txBox="1"/>
            <p:nvPr/>
          </p:nvSpPr>
          <p:spPr>
            <a:xfrm>
              <a:off x="539552" y="2636912"/>
              <a:ext cx="2990883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u="sng" dirty="0" smtClean="0"/>
                <a:t>Def:</a:t>
              </a:r>
              <a:r>
                <a:rPr lang="en-US" dirty="0" smtClean="0"/>
                <a:t> </a:t>
              </a:r>
              <a:r>
                <a:rPr lang="en-US" spc="-300" dirty="0" smtClean="0"/>
                <a:t>[[</a:t>
              </a:r>
              <a:r>
                <a:rPr lang="en-US" b="1" dirty="0" smtClean="0"/>
                <a:t> c</a:t>
              </a:r>
              <a:r>
                <a:rPr lang="en-US" spc="-300" dirty="0" smtClean="0"/>
                <a:t>]]</a:t>
              </a:r>
              <a:r>
                <a:rPr lang="en-US" b="1" dirty="0" smtClean="0"/>
                <a:t>  = </a:t>
              </a:r>
              <a:r>
                <a:rPr lang="en-US" b="1" dirty="0" smtClean="0"/>
                <a:t>{ c </a:t>
              </a:r>
              <a:r>
                <a:rPr lang="en-US" b="1" dirty="0" smtClean="0"/>
                <a:t>/ </a:t>
              </a:r>
              <a:r>
                <a:rPr lang="en-US" b="1" dirty="0" smtClean="0"/>
                <a:t>s | s </a:t>
              </a:r>
              <a:r>
                <a:rPr lang="el-GR" dirty="0" smtClean="0"/>
                <a:t>ϵ</a:t>
              </a:r>
              <a:r>
                <a:rPr lang="en-US" b="1" dirty="0" smtClean="0"/>
                <a:t> FVS(</a:t>
              </a:r>
              <a:r>
                <a:rPr lang="en-US" b="1" dirty="0" smtClean="0"/>
                <a:t>c) }</a:t>
              </a:r>
              <a:endParaRPr lang="ru-RU" dirty="0"/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539552" y="3573016"/>
            <a:ext cx="6816107" cy="1233428"/>
            <a:chOff x="539552" y="3573016"/>
            <a:chExt cx="6816107" cy="1233428"/>
          </a:xfrm>
        </p:grpSpPr>
        <p:sp>
          <p:nvSpPr>
            <p:cNvPr id="186" name="TextBox 185"/>
            <p:cNvSpPr txBox="1"/>
            <p:nvPr/>
          </p:nvSpPr>
          <p:spPr>
            <a:xfrm>
              <a:off x="539552" y="3573016"/>
              <a:ext cx="2967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Contraction</a:t>
              </a:r>
              <a:r>
                <a:rPr lang="en-US" dirty="0" smtClean="0"/>
                <a:t> by substitution</a:t>
              </a:r>
              <a:endParaRPr lang="ru-RU" dirty="0"/>
            </a:p>
          </p:txBody>
        </p:sp>
        <p:grpSp>
          <p:nvGrpSpPr>
            <p:cNvPr id="187" name="Группа 23"/>
            <p:cNvGrpSpPr/>
            <p:nvPr/>
          </p:nvGrpSpPr>
          <p:grpSpPr>
            <a:xfrm>
              <a:off x="539552" y="3964414"/>
              <a:ext cx="6816107" cy="369332"/>
              <a:chOff x="599837" y="3964414"/>
              <a:chExt cx="6816107" cy="369332"/>
            </a:xfrm>
          </p:grpSpPr>
          <p:sp>
            <p:nvSpPr>
              <p:cNvPr id="189" name="Скругленный прямоугольник 188"/>
              <p:cNvSpPr/>
              <p:nvPr/>
            </p:nvSpPr>
            <p:spPr>
              <a:xfrm>
                <a:off x="599837" y="4005412"/>
                <a:ext cx="1871663" cy="2873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match(x,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2438813" y="396441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b="1" dirty="0" smtClean="0"/>
                  <a:t>/</a:t>
                </a:r>
                <a:endParaRPr lang="ru-RU" b="1" dirty="0"/>
              </a:p>
            </p:txBody>
          </p:sp>
          <p:sp>
            <p:nvSpPr>
              <p:cNvPr id="191" name="TextBox 128"/>
              <p:cNvSpPr txBox="1">
                <a:spLocks noChangeArrowheads="1"/>
              </p:cNvSpPr>
              <p:nvPr/>
            </p:nvSpPr>
            <p:spPr bwMode="auto">
              <a:xfrm>
                <a:off x="2654912" y="3964930"/>
                <a:ext cx="1159089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</a:t>
                </a:r>
                <a:r>
                  <a:rPr lang="en-US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x1:x2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781314" y="3964414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b="1" dirty="0" smtClean="0"/>
                  <a:t>=</a:t>
                </a:r>
                <a:endParaRPr lang="ru-RU" b="1" dirty="0"/>
              </a:p>
            </p:txBody>
          </p:sp>
          <p:sp>
            <p:nvSpPr>
              <p:cNvPr id="193" name="Скругленный прямоугольник 192"/>
              <p:cNvSpPr/>
              <p:nvPr/>
            </p:nvSpPr>
            <p:spPr bwMode="auto">
              <a:xfrm>
                <a:off x="4067944" y="4004618"/>
                <a:ext cx="3348000" cy="28892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m(x1:x2,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A:B:[], 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x1:x2, 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8" name="TextBox 187"/>
            <p:cNvSpPr txBox="1"/>
            <p:nvPr/>
          </p:nvSpPr>
          <p:spPr>
            <a:xfrm>
              <a:off x="539552" y="4437112"/>
              <a:ext cx="5069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 /s</a:t>
              </a:r>
              <a:r>
                <a:rPr lang="en-US" dirty="0" smtClean="0"/>
                <a:t> is an instance of </a:t>
              </a:r>
              <a:r>
                <a:rPr lang="en-US" b="1" dirty="0" smtClean="0"/>
                <a:t>c		</a:t>
              </a:r>
              <a:r>
                <a:rPr lang="en-US" spc="-250" dirty="0" smtClean="0"/>
                <a:t>[[</a:t>
              </a:r>
              <a:r>
                <a:rPr lang="en-US" dirty="0" smtClean="0"/>
                <a:t> c/s</a:t>
              </a:r>
              <a:r>
                <a:rPr lang="en-US" spc="-250" dirty="0" smtClean="0"/>
                <a:t>]]</a:t>
              </a:r>
              <a:r>
                <a:rPr lang="en-US" dirty="0" smtClean="0"/>
                <a:t>  </a:t>
              </a:r>
              <a:r>
                <a:rPr lang="en-US" b="1" dirty="0" smtClean="0">
                  <a:sym typeface="Symbol"/>
                </a:rPr>
                <a:t></a:t>
              </a:r>
              <a:r>
                <a:rPr lang="en-US" b="1" dirty="0" smtClean="0"/>
                <a:t> </a:t>
              </a:r>
              <a:r>
                <a:rPr lang="en-US" spc="-250" dirty="0" smtClean="0"/>
                <a:t>[[</a:t>
              </a:r>
              <a:r>
                <a:rPr lang="en-US" dirty="0" smtClean="0"/>
                <a:t> c </a:t>
              </a:r>
              <a:r>
                <a:rPr lang="en-US" spc="-250" dirty="0" smtClean="0"/>
                <a:t>]]</a:t>
              </a:r>
              <a:endParaRPr lang="ru-RU" spc="-25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6"/>
          <p:cNvGrpSpPr>
            <a:grpSpLocks/>
          </p:cNvGrpSpPr>
          <p:nvPr/>
        </p:nvGrpSpPr>
        <p:grpSpPr bwMode="auto">
          <a:xfrm>
            <a:off x="903288" y="2987675"/>
            <a:ext cx="4676775" cy="522288"/>
            <a:chOff x="904031" y="2987660"/>
            <a:chExt cx="4676081" cy="522640"/>
          </a:xfrm>
        </p:grpSpPr>
        <p:sp>
          <p:nvSpPr>
            <p:cNvPr id="13395" name="TextBox 139"/>
            <p:cNvSpPr txBox="1">
              <a:spLocks noChangeArrowheads="1"/>
            </p:cNvSpPr>
            <p:nvPr/>
          </p:nvSpPr>
          <p:spPr bwMode="auto">
            <a:xfrm>
              <a:off x="904031" y="2987660"/>
              <a:ext cx="9316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96" name="TextBox 140"/>
            <p:cNvSpPr txBox="1">
              <a:spLocks noChangeArrowheads="1"/>
            </p:cNvSpPr>
            <p:nvPr/>
          </p:nvSpPr>
          <p:spPr bwMode="auto">
            <a:xfrm>
              <a:off x="4246092" y="3140968"/>
              <a:ext cx="13340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1727200" y="80963"/>
            <a:ext cx="1871663" cy="2873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match(x, A:B:[])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Группа 73"/>
          <p:cNvGrpSpPr>
            <a:grpSpLocks/>
          </p:cNvGrpSpPr>
          <p:nvPr/>
        </p:nvGrpSpPr>
        <p:grpSpPr bwMode="auto">
          <a:xfrm>
            <a:off x="34925" y="692150"/>
            <a:ext cx="6697663" cy="1152525"/>
            <a:chOff x="35496" y="691926"/>
            <a:chExt cx="6696744" cy="115289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496" y="871372"/>
              <a:ext cx="287299" cy="2890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564025" y="980945"/>
              <a:ext cx="3168215" cy="8638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(x1==A,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m(x2, B:[], x1:x2,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n(x1:x2,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" name="Соединительная линия уступом 8"/>
            <p:cNvCxnSpPr>
              <a:stCxn id="5" idx="1"/>
              <a:endCxn id="6" idx="0"/>
            </p:cNvCxnSpPr>
            <p:nvPr/>
          </p:nvCxnSpPr>
          <p:spPr>
            <a:xfrm rot="10800000" flipV="1">
              <a:off x="179939" y="691926"/>
              <a:ext cx="1223794" cy="17944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оединительная линия уступом 8"/>
            <p:cNvCxnSpPr>
              <a:stCxn id="7" idx="0"/>
              <a:endCxn id="5" idx="3"/>
            </p:cNvCxnSpPr>
            <p:nvPr/>
          </p:nvCxnSpPr>
          <p:spPr>
            <a:xfrm rot="16200000" flipV="1">
              <a:off x="4391726" y="224538"/>
              <a:ext cx="289019" cy="1223795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65"/>
          <p:cNvGrpSpPr>
            <a:grpSpLocks/>
          </p:cNvGrpSpPr>
          <p:nvPr/>
        </p:nvGrpSpPr>
        <p:grpSpPr bwMode="auto">
          <a:xfrm>
            <a:off x="1403350" y="369888"/>
            <a:ext cx="2520950" cy="466725"/>
            <a:chOff x="1403648" y="369442"/>
            <a:chExt cx="2520000" cy="46648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03648" y="547150"/>
              <a:ext cx="2520000" cy="2887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m(x, A:B:[], 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" name="Соединительная линия уступом 8"/>
            <p:cNvCxnSpPr>
              <a:stCxn id="4" idx="2"/>
              <a:endCxn id="5" idx="0"/>
            </p:cNvCxnSpPr>
            <p:nvPr/>
          </p:nvCxnSpPr>
          <p:spPr>
            <a:xfrm rot="5400000">
              <a:off x="2574001" y="457502"/>
              <a:ext cx="179294" cy="3174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Группа 79"/>
          <p:cNvGrpSpPr>
            <a:grpSpLocks/>
          </p:cNvGrpSpPr>
          <p:nvPr/>
        </p:nvGrpSpPr>
        <p:grpSpPr bwMode="auto">
          <a:xfrm>
            <a:off x="468313" y="1412875"/>
            <a:ext cx="8496300" cy="755650"/>
            <a:chOff x="467544" y="1412824"/>
            <a:chExt cx="8496696" cy="755976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67544" y="1844810"/>
              <a:ext cx="2771904" cy="2874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m(x2, B:[], A:x2,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732111" y="1881339"/>
              <a:ext cx="2232129" cy="28746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n(x1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:x2,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21" name="Соединительная линия уступом 8"/>
            <p:cNvCxnSpPr>
              <a:stCxn id="20" idx="0"/>
              <a:endCxn id="7" idx="3"/>
            </p:cNvCxnSpPr>
            <p:nvPr/>
          </p:nvCxnSpPr>
          <p:spPr>
            <a:xfrm rot="16200000" flipV="1">
              <a:off x="7055885" y="1089050"/>
              <a:ext cx="468515" cy="111606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Соединительная линия уступом 8"/>
            <p:cNvCxnSpPr>
              <a:stCxn id="7" idx="1"/>
              <a:endCxn id="18" idx="0"/>
            </p:cNvCxnSpPr>
            <p:nvPr/>
          </p:nvCxnSpPr>
          <p:spPr>
            <a:xfrm rot="10800000" flipV="1">
              <a:off x="1853496" y="1412824"/>
              <a:ext cx="1711405" cy="43198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84"/>
          <p:cNvGrpSpPr>
            <a:grpSpLocks/>
          </p:cNvGrpSpPr>
          <p:nvPr/>
        </p:nvGrpSpPr>
        <p:grpSpPr bwMode="auto">
          <a:xfrm>
            <a:off x="34925" y="1989138"/>
            <a:ext cx="4968875" cy="1152525"/>
            <a:chOff x="35496" y="1988824"/>
            <a:chExt cx="4968552" cy="1152802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5496" y="2277818"/>
              <a:ext cx="287319" cy="2874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33" name="Соединительная линия уступом 8"/>
            <p:cNvCxnSpPr>
              <a:stCxn id="18" idx="1"/>
              <a:endCxn id="30" idx="0"/>
            </p:cNvCxnSpPr>
            <p:nvPr/>
          </p:nvCxnSpPr>
          <p:spPr>
            <a:xfrm rot="10800000" flipV="1">
              <a:off x="179950" y="1988824"/>
              <a:ext cx="287318" cy="28899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1835604" y="2277818"/>
              <a:ext cx="3168444" cy="86380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(x3==B,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m(x4, [], A:x3:x4, A:B:[]),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:x3:x4, A:B:[]))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0" name="Соединительная линия уступом 8"/>
            <p:cNvCxnSpPr>
              <a:stCxn id="39" idx="0"/>
              <a:endCxn id="18" idx="3"/>
            </p:cNvCxnSpPr>
            <p:nvPr/>
          </p:nvCxnSpPr>
          <p:spPr>
            <a:xfrm rot="16200000" flipV="1">
              <a:off x="3184847" y="2042840"/>
              <a:ext cx="288994" cy="180963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93"/>
          <p:cNvGrpSpPr>
            <a:grpSpLocks/>
          </p:cNvGrpSpPr>
          <p:nvPr/>
        </p:nvGrpSpPr>
        <p:grpSpPr bwMode="auto">
          <a:xfrm>
            <a:off x="755650" y="3789363"/>
            <a:ext cx="1439863" cy="576262"/>
            <a:chOff x="755576" y="3789040"/>
            <a:chExt cx="1440128" cy="576064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755576" y="4077866"/>
              <a:ext cx="287391" cy="2872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908313" y="4077866"/>
              <a:ext cx="287391" cy="2872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0" name="Соединительная линия уступом 8"/>
            <p:cNvCxnSpPr>
              <a:stCxn id="44" idx="2"/>
              <a:endCxn id="48" idx="3"/>
            </p:cNvCxnSpPr>
            <p:nvPr/>
          </p:nvCxnSpPr>
          <p:spPr>
            <a:xfrm rot="5400000">
              <a:off x="1043081" y="3788926"/>
              <a:ext cx="431652" cy="43187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Соединительная линия уступом 8"/>
            <p:cNvCxnSpPr>
              <a:stCxn id="44" idx="2"/>
              <a:endCxn id="49" idx="1"/>
            </p:cNvCxnSpPr>
            <p:nvPr/>
          </p:nvCxnSpPr>
          <p:spPr>
            <a:xfrm rot="16200000" flipH="1">
              <a:off x="1475754" y="3788132"/>
              <a:ext cx="431652" cy="433467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96"/>
          <p:cNvGrpSpPr>
            <a:grpSpLocks/>
          </p:cNvGrpSpPr>
          <p:nvPr/>
        </p:nvGrpSpPr>
        <p:grpSpPr bwMode="auto">
          <a:xfrm>
            <a:off x="5508625" y="2170113"/>
            <a:ext cx="3527425" cy="1439862"/>
            <a:chOff x="5508104" y="2169602"/>
            <a:chExt cx="3528048" cy="1440048"/>
          </a:xfrm>
        </p:grpSpPr>
        <p:cxnSp>
          <p:nvCxnSpPr>
            <p:cNvPr id="81" name="Соединительная линия уступом 8"/>
            <p:cNvCxnSpPr/>
            <p:nvPr/>
          </p:nvCxnSpPr>
          <p:spPr>
            <a:xfrm rot="5400000">
              <a:off x="7794512" y="2258513"/>
              <a:ext cx="179410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Соединительная линия уступом 8"/>
            <p:cNvCxnSpPr/>
            <p:nvPr/>
          </p:nvCxnSpPr>
          <p:spPr>
            <a:xfrm rot="5400000">
              <a:off x="7794512" y="2690369"/>
              <a:ext cx="179410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7" name="Скругленный прямоугольник 66"/>
            <p:cNvSpPr/>
            <p:nvPr/>
          </p:nvSpPr>
          <p:spPr>
            <a:xfrm>
              <a:off x="5508104" y="2314083"/>
              <a:ext cx="3491530" cy="28737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(x1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B:[], 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5939980" y="2745938"/>
              <a:ext cx="3096172" cy="86371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if(x1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==B,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m(x2, [], 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B:[])),</a:t>
              </a:r>
              <a:b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n(x1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6" name="Группа 100"/>
          <p:cNvGrpSpPr>
            <a:grpSpLocks/>
          </p:cNvGrpSpPr>
          <p:nvPr/>
        </p:nvGrpSpPr>
        <p:grpSpPr bwMode="auto">
          <a:xfrm>
            <a:off x="4941888" y="4724400"/>
            <a:ext cx="1584325" cy="720725"/>
            <a:chOff x="4942255" y="4725080"/>
            <a:chExt cx="1584144" cy="720144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4942255" y="5156532"/>
              <a:ext cx="287304" cy="2886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6239094" y="5156532"/>
              <a:ext cx="287305" cy="2886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6" name="Соединительная линия уступом 8"/>
            <p:cNvCxnSpPr>
              <a:stCxn id="76" idx="0"/>
              <a:endCxn id="70" idx="2"/>
            </p:cNvCxnSpPr>
            <p:nvPr/>
          </p:nvCxnSpPr>
          <p:spPr>
            <a:xfrm rot="16200000" flipV="1">
              <a:off x="5833684" y="4608263"/>
              <a:ext cx="431452" cy="665086"/>
            </a:xfrm>
            <a:prstGeom prst="bentConnector3">
              <a:avLst>
                <a:gd name="adj1" fmla="val 17489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Соединительная линия уступом 8"/>
            <p:cNvCxnSpPr>
              <a:stCxn id="75" idx="0"/>
              <a:endCxn id="70" idx="2"/>
            </p:cNvCxnSpPr>
            <p:nvPr/>
          </p:nvCxnSpPr>
          <p:spPr>
            <a:xfrm rot="5400000" flipH="1" flipV="1">
              <a:off x="5186058" y="4625723"/>
              <a:ext cx="431452" cy="630166"/>
            </a:xfrm>
            <a:prstGeom prst="bentConnector3">
              <a:avLst>
                <a:gd name="adj1" fmla="val 17489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87"/>
          <p:cNvGrpSpPr>
            <a:grpSpLocks/>
          </p:cNvGrpSpPr>
          <p:nvPr/>
        </p:nvGrpSpPr>
        <p:grpSpPr bwMode="auto">
          <a:xfrm>
            <a:off x="107950" y="3141663"/>
            <a:ext cx="5400675" cy="647700"/>
            <a:chOff x="107504" y="3141626"/>
            <a:chExt cx="5400600" cy="647414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07504" y="3501829"/>
              <a:ext cx="2735225" cy="2872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m(x4, [], A:B:x4,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060213" y="3501829"/>
              <a:ext cx="2447891" cy="2872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</a:t>
              </a:r>
              <a:r>
                <a:rPr lang="en-US" baseline="-25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/{B}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:x4, A:B:[])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71" name="Соединительная линия уступом 8"/>
            <p:cNvCxnSpPr>
              <a:stCxn id="46" idx="0"/>
              <a:endCxn id="39" idx="2"/>
            </p:cNvCxnSpPr>
            <p:nvPr/>
          </p:nvCxnSpPr>
          <p:spPr>
            <a:xfrm rot="16200000" flipV="1">
              <a:off x="3672264" y="2889933"/>
              <a:ext cx="360203" cy="863588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Соединительная линия уступом 8"/>
            <p:cNvCxnSpPr>
              <a:stCxn id="44" idx="0"/>
              <a:endCxn id="39" idx="2"/>
            </p:cNvCxnSpPr>
            <p:nvPr/>
          </p:nvCxnSpPr>
          <p:spPr>
            <a:xfrm rot="5400000" flipH="1" flipV="1">
              <a:off x="2268139" y="2349397"/>
              <a:ext cx="360203" cy="1944661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01"/>
          <p:cNvGrpSpPr>
            <a:grpSpLocks/>
          </p:cNvGrpSpPr>
          <p:nvPr/>
        </p:nvGrpSpPr>
        <p:grpSpPr bwMode="auto">
          <a:xfrm>
            <a:off x="7092950" y="4725988"/>
            <a:ext cx="1943100" cy="1195387"/>
            <a:chOff x="7092280" y="4725874"/>
            <a:chExt cx="1944000" cy="119595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7092280" y="4868817"/>
              <a:ext cx="1944000" cy="57653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[],</a:t>
              </a:r>
              <a:b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 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7919751" y="5634358"/>
              <a:ext cx="289059" cy="28747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83" name="Соединительная линия уступом 8"/>
            <p:cNvCxnSpPr>
              <a:stCxn id="69" idx="2"/>
              <a:endCxn id="77" idx="0"/>
            </p:cNvCxnSpPr>
            <p:nvPr/>
          </p:nvCxnSpPr>
          <p:spPr>
            <a:xfrm rot="5400000">
              <a:off x="7992014" y="4798140"/>
              <a:ext cx="144531" cy="0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6" name="Соединительная линия уступом 8"/>
            <p:cNvCxnSpPr>
              <a:stCxn id="77" idx="2"/>
              <a:endCxn id="78" idx="0"/>
            </p:cNvCxnSpPr>
            <p:nvPr/>
          </p:nvCxnSpPr>
          <p:spPr>
            <a:xfrm rot="5400000">
              <a:off x="7969778" y="5539857"/>
              <a:ext cx="189003" cy="0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Группа 95"/>
          <p:cNvGrpSpPr>
            <a:grpSpLocks/>
          </p:cNvGrpSpPr>
          <p:nvPr/>
        </p:nvGrpSpPr>
        <p:grpSpPr bwMode="auto">
          <a:xfrm>
            <a:off x="719138" y="3789363"/>
            <a:ext cx="4032250" cy="3024187"/>
            <a:chOff x="719796" y="3789040"/>
            <a:chExt cx="4032000" cy="3024336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719796" y="4509801"/>
              <a:ext cx="4032000" cy="28735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791229" y="4868593"/>
              <a:ext cx="3889134" cy="86523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(A==B,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1619852" y="5805264"/>
              <a:ext cx="2231887" cy="28735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719796" y="6165644"/>
              <a:ext cx="4032000" cy="28735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[])</a:t>
              </a: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2591342" y="6526025"/>
              <a:ext cx="288907" cy="2873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89" name="Соединительная линия уступом 8"/>
            <p:cNvCxnSpPr>
              <a:stCxn id="57" idx="2"/>
              <a:endCxn id="59" idx="0"/>
            </p:cNvCxnSpPr>
            <p:nvPr/>
          </p:nvCxnSpPr>
          <p:spPr>
            <a:xfrm rot="5400000">
              <a:off x="2700075" y="4832873"/>
              <a:ext cx="71441" cy="317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0" name="Соединительная линия уступом 8"/>
            <p:cNvCxnSpPr>
              <a:stCxn id="46" idx="2"/>
              <a:endCxn id="57" idx="0"/>
            </p:cNvCxnSpPr>
            <p:nvPr/>
          </p:nvCxnSpPr>
          <p:spPr>
            <a:xfrm rot="5400000">
              <a:off x="3149273" y="3375563"/>
              <a:ext cx="720761" cy="1547716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Соединительная линия уступом 8"/>
            <p:cNvCxnSpPr>
              <a:stCxn id="61" idx="2"/>
              <a:endCxn id="62" idx="0"/>
            </p:cNvCxnSpPr>
            <p:nvPr/>
          </p:nvCxnSpPr>
          <p:spPr>
            <a:xfrm rot="5400000">
              <a:off x="2700075" y="6128336"/>
              <a:ext cx="71441" cy="317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Соединительная линия уступом 8"/>
            <p:cNvCxnSpPr>
              <a:stCxn id="62" idx="2"/>
              <a:endCxn id="65" idx="0"/>
            </p:cNvCxnSpPr>
            <p:nvPr/>
          </p:nvCxnSpPr>
          <p:spPr>
            <a:xfrm rot="5400000">
              <a:off x="2700075" y="6488716"/>
              <a:ext cx="71442" cy="317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Соединительная линия уступом 8"/>
            <p:cNvCxnSpPr>
              <a:stCxn id="59" idx="2"/>
              <a:endCxn id="61" idx="0"/>
            </p:cNvCxnSpPr>
            <p:nvPr/>
          </p:nvCxnSpPr>
          <p:spPr>
            <a:xfrm rot="5400000">
              <a:off x="2699281" y="5768750"/>
              <a:ext cx="73029" cy="317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3" name="Группа 72"/>
          <p:cNvGrpSpPr>
            <a:grpSpLocks/>
          </p:cNvGrpSpPr>
          <p:nvPr/>
        </p:nvGrpSpPr>
        <p:grpSpPr bwMode="auto">
          <a:xfrm>
            <a:off x="468313" y="333375"/>
            <a:ext cx="4614862" cy="368300"/>
            <a:chOff x="467544" y="332656"/>
            <a:chExt cx="4615676" cy="369332"/>
          </a:xfrm>
        </p:grpSpPr>
        <p:sp>
          <p:nvSpPr>
            <p:cNvPr id="13349" name="TextBox 127"/>
            <p:cNvSpPr txBox="1">
              <a:spLocks noChangeArrowheads="1"/>
            </p:cNvSpPr>
            <p:nvPr/>
          </p:nvSpPr>
          <p:spPr bwMode="auto">
            <a:xfrm>
              <a:off x="467544" y="332656"/>
              <a:ext cx="8451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50" name="TextBox 128"/>
            <p:cNvSpPr txBox="1">
              <a:spLocks noChangeArrowheads="1"/>
            </p:cNvSpPr>
            <p:nvPr/>
          </p:nvSpPr>
          <p:spPr bwMode="auto">
            <a:xfrm>
              <a:off x="3923928" y="332656"/>
              <a:ext cx="11592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5" name="Группа 78"/>
          <p:cNvGrpSpPr>
            <a:grpSpLocks/>
          </p:cNvGrpSpPr>
          <p:nvPr/>
        </p:nvGrpSpPr>
        <p:grpSpPr bwMode="auto">
          <a:xfrm>
            <a:off x="2630488" y="1042987"/>
            <a:ext cx="5452630" cy="378643"/>
            <a:chOff x="2630619" y="1043444"/>
            <a:chExt cx="5452318" cy="377857"/>
          </a:xfrm>
        </p:grpSpPr>
        <p:sp>
          <p:nvSpPr>
            <p:cNvPr id="13347" name="TextBox 129"/>
            <p:cNvSpPr txBox="1">
              <a:spLocks noChangeArrowheads="1"/>
            </p:cNvSpPr>
            <p:nvPr/>
          </p:nvSpPr>
          <p:spPr bwMode="auto">
            <a:xfrm>
              <a:off x="2630619" y="1043444"/>
              <a:ext cx="9332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48" name="TextBox 130"/>
            <p:cNvSpPr txBox="1">
              <a:spLocks noChangeArrowheads="1"/>
            </p:cNvSpPr>
            <p:nvPr/>
          </p:nvSpPr>
          <p:spPr bwMode="auto">
            <a:xfrm>
              <a:off x="6747391" y="1052736"/>
              <a:ext cx="1335546" cy="36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</a:t>
              </a:r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x1</a:t>
              </a:r>
              <a:r>
                <a:rPr lang="en-US" baseline="-25000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A}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6" name="Группа 91"/>
          <p:cNvGrpSpPr>
            <a:grpSpLocks/>
          </p:cNvGrpSpPr>
          <p:nvPr/>
        </p:nvGrpSpPr>
        <p:grpSpPr bwMode="auto">
          <a:xfrm>
            <a:off x="34925" y="3789363"/>
            <a:ext cx="2808288" cy="368300"/>
            <a:chOff x="35496" y="3789040"/>
            <a:chExt cx="2808312" cy="369332"/>
          </a:xfrm>
        </p:grpSpPr>
        <p:sp>
          <p:nvSpPr>
            <p:cNvPr id="13345" name="TextBox 133"/>
            <p:cNvSpPr txBox="1">
              <a:spLocks noChangeArrowheads="1"/>
            </p:cNvSpPr>
            <p:nvPr/>
          </p:nvSpPr>
          <p:spPr bwMode="auto">
            <a:xfrm>
              <a:off x="35496" y="3789040"/>
              <a:ext cx="9717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46" name="TextBox 134"/>
            <p:cNvSpPr txBox="1">
              <a:spLocks noChangeArrowheads="1"/>
            </p:cNvSpPr>
            <p:nvPr/>
          </p:nvSpPr>
          <p:spPr bwMode="auto">
            <a:xfrm>
              <a:off x="1557879" y="3789040"/>
              <a:ext cx="1285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x5:x6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7" name="Группа 97"/>
          <p:cNvGrpSpPr>
            <a:grpSpLocks/>
          </p:cNvGrpSpPr>
          <p:nvPr/>
        </p:nvGrpSpPr>
        <p:grpSpPr bwMode="auto">
          <a:xfrm>
            <a:off x="5867400" y="3644900"/>
            <a:ext cx="3392488" cy="369888"/>
            <a:chOff x="5868144" y="3645024"/>
            <a:chExt cx="3392519" cy="369332"/>
          </a:xfrm>
        </p:grpSpPr>
        <p:sp>
          <p:nvSpPr>
            <p:cNvPr id="13343" name="TextBox 135"/>
            <p:cNvSpPr txBox="1">
              <a:spLocks noChangeArrowheads="1"/>
            </p:cNvSpPr>
            <p:nvPr/>
          </p:nvSpPr>
          <p:spPr bwMode="auto">
            <a:xfrm>
              <a:off x="7926643" y="3645024"/>
              <a:ext cx="13340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44" name="TextBox 136"/>
            <p:cNvSpPr txBox="1">
              <a:spLocks noChangeArrowheads="1"/>
            </p:cNvSpPr>
            <p:nvPr/>
          </p:nvSpPr>
          <p:spPr bwMode="auto">
            <a:xfrm>
              <a:off x="5868144" y="3645024"/>
              <a:ext cx="9316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8" name="Группа 99"/>
          <p:cNvGrpSpPr>
            <a:grpSpLocks/>
          </p:cNvGrpSpPr>
          <p:nvPr/>
        </p:nvGrpSpPr>
        <p:grpSpPr bwMode="auto">
          <a:xfrm>
            <a:off x="4725988" y="4716463"/>
            <a:ext cx="2366962" cy="368300"/>
            <a:chOff x="4726231" y="4715852"/>
            <a:chExt cx="2366049" cy="369332"/>
          </a:xfrm>
        </p:grpSpPr>
        <p:sp>
          <p:nvSpPr>
            <p:cNvPr id="13341" name="TextBox 137"/>
            <p:cNvSpPr txBox="1">
              <a:spLocks noChangeArrowheads="1"/>
            </p:cNvSpPr>
            <p:nvPr/>
          </p:nvSpPr>
          <p:spPr bwMode="auto">
            <a:xfrm>
              <a:off x="4726231" y="4715852"/>
              <a:ext cx="9717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42" name="TextBox 138"/>
            <p:cNvSpPr txBox="1">
              <a:spLocks noChangeArrowheads="1"/>
            </p:cNvSpPr>
            <p:nvPr/>
          </p:nvSpPr>
          <p:spPr bwMode="auto">
            <a:xfrm>
              <a:off x="5806351" y="4715852"/>
              <a:ext cx="1285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x7:x8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9" name="Группа 98"/>
          <p:cNvGrpSpPr>
            <a:grpSpLocks/>
          </p:cNvGrpSpPr>
          <p:nvPr/>
        </p:nvGrpSpPr>
        <p:grpSpPr bwMode="auto">
          <a:xfrm>
            <a:off x="4941888" y="3609975"/>
            <a:ext cx="3914775" cy="1114425"/>
            <a:chOff x="4942255" y="3609650"/>
            <a:chExt cx="3914025" cy="1115430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7272259" y="4148298"/>
              <a:ext cx="1584021" cy="57678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n(x1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</a:t>
              </a:r>
              <a:b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B:[])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4942255" y="4148298"/>
              <a:ext cx="1547515" cy="57678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m(x2, [],</a:t>
              </a:r>
              <a:b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tx1"/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B:x2, B:[])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2" name="Соединительная линия уступом 8"/>
            <p:cNvCxnSpPr>
              <a:stCxn id="70" idx="0"/>
              <a:endCxn id="68" idx="2"/>
            </p:cNvCxnSpPr>
            <p:nvPr/>
          </p:nvCxnSpPr>
          <p:spPr>
            <a:xfrm rot="5400000" flipH="1" flipV="1">
              <a:off x="6333137" y="2993319"/>
              <a:ext cx="538648" cy="1771311"/>
            </a:xfrm>
            <a:prstGeom prst="bentConnector3">
              <a:avLst>
                <a:gd name="adj1" fmla="val 22469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Соединительная линия уступом 8"/>
            <p:cNvCxnSpPr>
              <a:stCxn id="69" idx="0"/>
              <a:endCxn id="68" idx="2"/>
            </p:cNvCxnSpPr>
            <p:nvPr/>
          </p:nvCxnSpPr>
          <p:spPr>
            <a:xfrm rot="16200000" flipV="1">
              <a:off x="7506868" y="3590899"/>
              <a:ext cx="538648" cy="576152"/>
            </a:xfrm>
            <a:prstGeom prst="bentConnector3">
              <a:avLst>
                <a:gd name="adj1" fmla="val 2219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extBox 158"/>
          <p:cNvSpPr txBox="1"/>
          <p:nvPr/>
        </p:nvSpPr>
        <p:spPr>
          <a:xfrm>
            <a:off x="1979613" y="4946650"/>
            <a:ext cx="7164387" cy="1938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1:  match(p, s)		= m(p, s, p, s) 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2:  m( [ ],      ss,	op, os)	= T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3:  m( p:pp,  [],	op, os)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4:  m( p:pp,  s:ss,	op, os)	= if(s == p,   m(pp, ss, op, os),   n(op, os))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5:  n(op, [])	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6:  n(op, s:ss)	</a:t>
            </a:r>
            <a:r>
              <a:rPr lang="en-US" sz="2000" dirty="0" smtClean="0"/>
              <a:t>	= </a:t>
            </a:r>
            <a:r>
              <a:rPr lang="en-US" sz="2000" dirty="0"/>
              <a:t>m(op, ss, op, ss)</a:t>
            </a:r>
            <a:endParaRPr lang="ru-RU" sz="2000" dirty="0"/>
          </a:p>
        </p:txBody>
      </p:sp>
      <p:grpSp>
        <p:nvGrpSpPr>
          <p:cNvPr id="31" name="Группа 83"/>
          <p:cNvGrpSpPr>
            <a:grpSpLocks/>
          </p:cNvGrpSpPr>
          <p:nvPr/>
        </p:nvGrpSpPr>
        <p:grpSpPr bwMode="auto">
          <a:xfrm>
            <a:off x="0" y="1547813"/>
            <a:ext cx="4778375" cy="738187"/>
            <a:chOff x="0" y="1547500"/>
            <a:chExt cx="4777936" cy="738664"/>
          </a:xfrm>
        </p:grpSpPr>
        <p:sp>
          <p:nvSpPr>
            <p:cNvPr id="13335" name="TextBox 131"/>
            <p:cNvSpPr txBox="1">
              <a:spLocks noChangeArrowheads="1"/>
            </p:cNvSpPr>
            <p:nvPr/>
          </p:nvSpPr>
          <p:spPr bwMode="auto">
            <a:xfrm>
              <a:off x="0" y="1547500"/>
              <a:ext cx="9717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6" name="TextBox 132"/>
            <p:cNvSpPr txBox="1">
              <a:spLocks noChangeArrowheads="1"/>
            </p:cNvSpPr>
            <p:nvPr/>
          </p:nvSpPr>
          <p:spPr bwMode="auto">
            <a:xfrm>
              <a:off x="3419872" y="1916832"/>
              <a:ext cx="13580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0" y="-26988"/>
            <a:ext cx="7164388" cy="1938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1:  match(p, s)		= m(p, s, p, s) 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2:  m( [ ],      ss,	op, os)	= T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3:  m( p:pp,  [],	op, os)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4:  m( p:pp,  s:ss,	op, os)	= if(s == p,   m(pp, ss, op, os),   n(op, os))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5:  n(op, [])	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6:  n(op, s:ss)	</a:t>
            </a:r>
            <a:r>
              <a:rPr lang="en-US" sz="2000" dirty="0" smtClean="0"/>
              <a:t>	= </a:t>
            </a:r>
            <a:r>
              <a:rPr lang="en-US" sz="2000" dirty="0"/>
              <a:t>m(op, ss, op, ss)</a:t>
            </a:r>
            <a:endParaRPr lang="ru-RU" sz="2000" dirty="0"/>
          </a:p>
        </p:txBody>
      </p:sp>
      <p:sp>
        <p:nvSpPr>
          <p:cNvPr id="85" name="Заголовок 33"/>
          <p:cNvSpPr txBox="1">
            <a:spLocks/>
          </p:cNvSpPr>
          <p:nvPr/>
        </p:nvSpPr>
        <p:spPr>
          <a:xfrm>
            <a:off x="6300192" y="-27384"/>
            <a:ext cx="2843808" cy="1152128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4400" b="1" dirty="0" smtClean="0">
                <a:latin typeface="Gabriola" pitchFamily="82" charset="0"/>
                <a:ea typeface="+mj-ea"/>
                <a:cs typeface="+mj-cs"/>
              </a:rPr>
              <a:t>Tree of Configurations</a:t>
            </a:r>
          </a:p>
          <a:p>
            <a:pPr marL="0" marR="0" lvl="0" indent="0" algn="ctr" defTabSz="914400" rtl="0" eaLnBrk="1" fontAlgn="base" latinLnBrk="0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87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95" grpId="0" animBg="1"/>
      <p:bldP spid="9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SRT: Set Representation Tools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5900" y="1412875"/>
            <a:ext cx="8820150" cy="54451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Interpreter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Ground </a:t>
            </a:r>
            <a:r>
              <a:rPr lang="en-US" b="1" dirty="0" smtClean="0"/>
              <a:t>Expressions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 </a:t>
            </a:r>
            <a:r>
              <a:rPr lang="en-US" dirty="0" smtClean="0"/>
              <a:t>Inputs, States </a:t>
            </a:r>
            <a:r>
              <a:rPr lang="en-US" dirty="0" smtClean="0"/>
              <a:t>of the Computation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Evaluation Trace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presents the result of the computation and the behavior of the program</a:t>
            </a:r>
          </a:p>
          <a:p>
            <a:pPr lvl="2" fontAlgn="auto">
              <a:spcAft>
                <a:spcPts val="0"/>
              </a:spcAft>
              <a:buNone/>
              <a:defRPr/>
            </a:pPr>
            <a:r>
              <a:rPr lang="en-US" dirty="0" smtClean="0"/>
              <a:t>	In our simple example the evaluation trace is a linear sequence of ground expressions.</a:t>
            </a:r>
            <a:br>
              <a:rPr lang="en-US" dirty="0" smtClean="0"/>
            </a:br>
            <a:r>
              <a:rPr lang="en-US" dirty="0" smtClean="0"/>
              <a:t>In more complex cases it is a tree of expressions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Process Tree ==</a:t>
            </a:r>
            <a:r>
              <a:rPr lang="ru-RU" b="1" dirty="0" smtClean="0"/>
              <a:t> </a:t>
            </a:r>
            <a:r>
              <a:rPr lang="en-US" b="1" dirty="0" smtClean="0"/>
              <a:t>Tree of Configurations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Configuration  </a:t>
            </a:r>
            <a:r>
              <a:rPr lang="ru-RU" dirty="0" smtClean="0"/>
              <a:t>— </a:t>
            </a:r>
            <a:r>
              <a:rPr lang="en-US" dirty="0" smtClean="0"/>
              <a:t>Expression with variables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represents a set of  ground expressions: </a:t>
            </a:r>
            <a:r>
              <a:rPr lang="en-US" spc="-400" dirty="0" smtClean="0"/>
              <a:t>[[</a:t>
            </a:r>
            <a:r>
              <a:rPr lang="en-US" dirty="0" smtClean="0"/>
              <a:t> c </a:t>
            </a:r>
            <a:r>
              <a:rPr lang="en-US" sz="2900" spc="-400" dirty="0" smtClean="0"/>
              <a:t>]] </a:t>
            </a:r>
            <a:r>
              <a:rPr lang="en-US" dirty="0" smtClean="0"/>
              <a:t> = {…input…}, </a:t>
            </a:r>
            <a:r>
              <a:rPr lang="en-US" spc="-400" dirty="0" smtClean="0"/>
              <a:t>[[</a:t>
            </a:r>
            <a:r>
              <a:rPr lang="en-US" dirty="0" smtClean="0"/>
              <a:t> c </a:t>
            </a:r>
            <a:r>
              <a:rPr lang="en-US" spc="-400" dirty="0" smtClean="0"/>
              <a:t>]] </a:t>
            </a:r>
            <a:r>
              <a:rPr lang="en-US" dirty="0" smtClean="0"/>
              <a:t> = {…state…}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Operations with configurations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i="1" dirty="0" smtClean="0"/>
              <a:t>contractions 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by substitutions</a:t>
            </a:r>
            <a:br>
              <a:rPr lang="en-US" dirty="0" smtClean="0"/>
            </a:br>
            <a:r>
              <a:rPr lang="en-US" b="1" dirty="0" smtClean="0"/>
              <a:t>c /s</a:t>
            </a:r>
            <a:r>
              <a:rPr lang="en-US" dirty="0" smtClean="0"/>
              <a:t> is an instance of </a:t>
            </a:r>
            <a:r>
              <a:rPr lang="en-US" b="1" dirty="0" smtClean="0"/>
              <a:t>c</a:t>
            </a:r>
            <a:r>
              <a:rPr lang="ru-RU" b="1" dirty="0" smtClean="0"/>
              <a:t>  —  </a:t>
            </a:r>
            <a:r>
              <a:rPr lang="en-US" spc="-400" dirty="0" smtClean="0"/>
              <a:t>[[</a:t>
            </a:r>
            <a:r>
              <a:rPr lang="en-US" dirty="0" smtClean="0"/>
              <a:t> c/s</a:t>
            </a:r>
            <a:r>
              <a:rPr lang="en-US" spc="-400" dirty="0" smtClean="0"/>
              <a:t>]]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</a:t>
            </a:r>
            <a:r>
              <a:rPr lang="en-US" b="1" dirty="0" smtClean="0"/>
              <a:t> </a:t>
            </a:r>
            <a:r>
              <a:rPr lang="en-US" spc="-400" dirty="0" smtClean="0"/>
              <a:t>[[</a:t>
            </a:r>
            <a:r>
              <a:rPr lang="en-US" dirty="0" smtClean="0"/>
              <a:t> c </a:t>
            </a:r>
            <a:r>
              <a:rPr lang="en-US" spc="-400" dirty="0" smtClean="0"/>
              <a:t>]]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b="1" dirty="0" smtClean="0"/>
              <a:t>s</a:t>
            </a:r>
            <a:r>
              <a:rPr lang="en-US" dirty="0" smtClean="0"/>
              <a:t> is </a:t>
            </a:r>
            <a:r>
              <a:rPr lang="en-US" i="1" dirty="0" smtClean="0"/>
              <a:t>full</a:t>
            </a:r>
            <a:r>
              <a:rPr lang="en-US" dirty="0" smtClean="0"/>
              <a:t> then </a:t>
            </a:r>
            <a:r>
              <a:rPr lang="en-US" b="1" dirty="0" smtClean="0"/>
              <a:t>(c/s) </a:t>
            </a:r>
            <a:r>
              <a:rPr lang="el-GR" b="1" dirty="0" smtClean="0"/>
              <a:t>ϵ</a:t>
            </a:r>
            <a:r>
              <a:rPr lang="en-US" b="1" dirty="0" smtClean="0"/>
              <a:t> </a:t>
            </a:r>
            <a:r>
              <a:rPr lang="en-US" spc="-400" dirty="0" smtClean="0"/>
              <a:t>[[</a:t>
            </a:r>
            <a:r>
              <a:rPr lang="en-US" dirty="0" smtClean="0"/>
              <a:t> c </a:t>
            </a:r>
            <a:r>
              <a:rPr lang="en-US" spc="-400" dirty="0" smtClean="0"/>
              <a:t>]]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i="1" dirty="0" smtClean="0"/>
              <a:t>splitting</a:t>
            </a:r>
            <a:r>
              <a:rPr lang="en-US" dirty="0" smtClean="0"/>
              <a:t> </a:t>
            </a:r>
            <a:r>
              <a:rPr lang="en-US" b="1" dirty="0" smtClean="0"/>
              <a:t>(s</a:t>
            </a:r>
            <a:r>
              <a:rPr lang="en-US" b="1" baseline="-25000" dirty="0" smtClean="0"/>
              <a:t>1</a:t>
            </a:r>
            <a:r>
              <a:rPr lang="en-US" b="1" dirty="0" smtClean="0"/>
              <a:t>, s</a:t>
            </a:r>
            <a:r>
              <a:rPr lang="en-US" b="1" baseline="-25000" dirty="0" smtClean="0"/>
              <a:t>2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ru-RU" dirty="0" smtClean="0"/>
              <a:t>	</a:t>
            </a:r>
            <a:r>
              <a:rPr lang="en-US" spc="-400" dirty="0" smtClean="0"/>
              <a:t>[[</a:t>
            </a:r>
            <a:r>
              <a:rPr lang="en-US" dirty="0" smtClean="0"/>
              <a:t> c/s</a:t>
            </a:r>
            <a:r>
              <a:rPr lang="en-US" baseline="-25000" dirty="0" smtClean="0"/>
              <a:t>1</a:t>
            </a:r>
            <a:r>
              <a:rPr lang="en-US" spc="-400" dirty="0" smtClean="0"/>
              <a:t>]]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</a:t>
            </a:r>
            <a:r>
              <a:rPr lang="en-US" spc="-400" dirty="0" smtClean="0"/>
              <a:t>[[</a:t>
            </a:r>
            <a:r>
              <a:rPr lang="en-US" dirty="0" smtClean="0"/>
              <a:t> c/s</a:t>
            </a:r>
            <a:r>
              <a:rPr lang="en-US" baseline="-25000" dirty="0" smtClean="0"/>
              <a:t>2</a:t>
            </a:r>
            <a:r>
              <a:rPr lang="en-US" spc="-400" dirty="0" smtClean="0"/>
              <a:t>]]</a:t>
            </a:r>
            <a:r>
              <a:rPr lang="en-US" dirty="0" smtClean="0"/>
              <a:t>  = </a:t>
            </a:r>
            <a:r>
              <a:rPr lang="en-US" b="1" dirty="0" smtClean="0">
                <a:sym typeface="Symbol"/>
              </a:rPr>
              <a:t></a:t>
            </a:r>
            <a:r>
              <a:rPr lang="en-US" dirty="0" smtClean="0"/>
              <a:t>,</a:t>
            </a: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spc="-400" dirty="0" smtClean="0"/>
              <a:t>[[</a:t>
            </a:r>
            <a:r>
              <a:rPr lang="en-US" dirty="0" smtClean="0"/>
              <a:t> c/s</a:t>
            </a:r>
            <a:r>
              <a:rPr lang="en-US" baseline="-25000" dirty="0" smtClean="0"/>
              <a:t>1</a:t>
            </a:r>
            <a:r>
              <a:rPr lang="en-US" spc="-400" dirty="0" smtClean="0"/>
              <a:t>]]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</a:t>
            </a:r>
            <a:r>
              <a:rPr lang="en-US" spc="-400" dirty="0" smtClean="0"/>
              <a:t>[[</a:t>
            </a:r>
            <a:r>
              <a:rPr lang="en-US" dirty="0" smtClean="0"/>
              <a:t> c/s</a:t>
            </a:r>
            <a:r>
              <a:rPr lang="en-US" baseline="-25000" dirty="0" smtClean="0"/>
              <a:t>2</a:t>
            </a:r>
            <a:r>
              <a:rPr lang="en-US" spc="-400" dirty="0" smtClean="0"/>
              <a:t>]]</a:t>
            </a:r>
            <a:r>
              <a:rPr lang="en-US" b="1" dirty="0" smtClean="0"/>
              <a:t>  = </a:t>
            </a:r>
            <a:r>
              <a:rPr lang="en-US" spc="-400" dirty="0" smtClean="0"/>
              <a:t>[[</a:t>
            </a:r>
            <a:r>
              <a:rPr lang="en-US" dirty="0" smtClean="0"/>
              <a:t> c </a:t>
            </a:r>
            <a:r>
              <a:rPr lang="en-US" spc="-400" dirty="0" smtClean="0"/>
              <a:t>]]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i="1" dirty="0" smtClean="0"/>
              <a:t>generalization</a:t>
            </a:r>
            <a:r>
              <a:rPr lang="en-US" dirty="0" smtClean="0"/>
              <a:t>:</a:t>
            </a:r>
            <a:r>
              <a:rPr lang="ru-RU" dirty="0" smtClean="0"/>
              <a:t>  </a:t>
            </a:r>
            <a:r>
              <a:rPr lang="en-US" b="1" dirty="0" smtClean="0"/>
              <a:t>c </a:t>
            </a:r>
            <a:r>
              <a:rPr lang="en-US" dirty="0" smtClean="0"/>
              <a:t>is a generalization of </a:t>
            </a:r>
            <a:r>
              <a:rPr lang="en-US" b="1" dirty="0" smtClean="0"/>
              <a:t>c/s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Driving, Process Tree == Tree of configurations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represents a set of evaluation traces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37932"/>
            <a:ext cx="9144000" cy="1080120"/>
          </a:xfrm>
        </p:spPr>
        <p:txBody>
          <a:bodyPr>
            <a:noAutofit/>
          </a:bodyPr>
          <a:lstStyle/>
          <a:p>
            <a:r>
              <a:rPr lang="en-US" sz="4800" dirty="0" smtClean="0"/>
              <a:t>Tree of Configurations.</a:t>
            </a:r>
            <a:br>
              <a:rPr lang="en-US" sz="4800" dirty="0" smtClean="0"/>
            </a:br>
            <a:r>
              <a:rPr lang="en-US" sz="4800" dirty="0" smtClean="0"/>
              <a:t>Perfect Process Tree (PPT)</a:t>
            </a:r>
            <a:endParaRPr lang="ru-RU" sz="4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73325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root of a tree of configurations is an initial configuration  </a:t>
            </a:r>
            <a:r>
              <a:rPr lang="en-US" b="1" dirty="0" smtClean="0"/>
              <a:t>c</a:t>
            </a:r>
            <a:r>
              <a:rPr lang="en-US" b="1" baseline="-25000" dirty="0" smtClean="0"/>
              <a:t>0</a:t>
            </a:r>
            <a:r>
              <a:rPr lang="en-US" dirty="0" smtClean="0"/>
              <a:t>,		</a:t>
            </a:r>
            <a:r>
              <a:rPr lang="en-US" spc="-500" dirty="0" smtClean="0"/>
              <a:t>[[</a:t>
            </a:r>
            <a:r>
              <a:rPr lang="en-US" b="1" dirty="0" smtClean="0"/>
              <a:t> c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spc="-500" dirty="0" smtClean="0"/>
              <a:t>]]</a:t>
            </a:r>
            <a:r>
              <a:rPr lang="en-US" b="1" spc="-400" dirty="0" smtClean="0"/>
              <a:t> </a:t>
            </a:r>
            <a:r>
              <a:rPr lang="en-US" b="1" dirty="0" smtClean="0"/>
              <a:t> = {…input…}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tree of configurations represents a set of evaluation traces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each ground expression </a:t>
            </a:r>
            <a:r>
              <a:rPr lang="en-US" b="1" dirty="0" smtClean="0"/>
              <a:t>input </a:t>
            </a:r>
            <a:r>
              <a:rPr lang="el-GR" b="1" dirty="0" smtClean="0"/>
              <a:t>ϵ</a:t>
            </a:r>
            <a:r>
              <a:rPr lang="en-US" b="1" dirty="0" smtClean="0"/>
              <a:t> </a:t>
            </a:r>
            <a:r>
              <a:rPr lang="en-US" spc="-500" dirty="0" smtClean="0"/>
              <a:t>[[</a:t>
            </a:r>
            <a:r>
              <a:rPr lang="en-US" b="1" dirty="0" smtClean="0"/>
              <a:t> c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spc="-500" dirty="0" smtClean="0"/>
              <a:t>]]</a:t>
            </a:r>
            <a:r>
              <a:rPr lang="en-US" b="1" dirty="0" smtClean="0"/>
              <a:t>  </a:t>
            </a:r>
            <a:br>
              <a:rPr lang="en-US" b="1" dirty="0" smtClean="0"/>
            </a:br>
            <a:r>
              <a:rPr lang="en-US" dirty="0" smtClean="0"/>
              <a:t>the corresponding evaluation trace is represented by a subtree of configurations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i="1" dirty="0" smtClean="0"/>
              <a:t>illustrated by the next slide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Perfect Process Tree:</a:t>
            </a:r>
            <a:r>
              <a:rPr lang="en-US" dirty="0" smtClean="0"/>
              <a:t> each node of the tree is used in the representation  of some evaluation trace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/>
              <a:t>Perfectness</a:t>
            </a:r>
            <a:r>
              <a:rPr lang="en-US" dirty="0" smtClean="0"/>
              <a:t> = nothing superfluous, everything used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Заголовок 33"/>
          <p:cNvSpPr txBox="1">
            <a:spLocks/>
          </p:cNvSpPr>
          <p:nvPr/>
        </p:nvSpPr>
        <p:spPr>
          <a:xfrm>
            <a:off x="3419872" y="-3938"/>
            <a:ext cx="5724128" cy="864096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ct val="75000"/>
              </a:lnSpc>
            </a:pPr>
            <a:r>
              <a:rPr lang="en-US" sz="3400" dirty="0" smtClean="0">
                <a:latin typeface="Gabriola" pitchFamily="82" charset="0"/>
                <a:ea typeface="+mj-ea"/>
                <a:cs typeface="+mj-cs"/>
              </a:rPr>
              <a:t>Each Evaluation  Trace  is represented</a:t>
            </a:r>
            <a:br>
              <a:rPr lang="en-US" sz="3400" dirty="0" smtClean="0">
                <a:latin typeface="Gabriola" pitchFamily="82" charset="0"/>
                <a:ea typeface="+mj-ea"/>
                <a:cs typeface="+mj-cs"/>
              </a:rPr>
            </a:br>
            <a:r>
              <a:rPr lang="en-US" sz="3400" dirty="0" smtClean="0">
                <a:latin typeface="Gabriola" pitchFamily="82" charset="0"/>
                <a:ea typeface="+mj-ea"/>
                <a:cs typeface="+mj-cs"/>
              </a:rPr>
              <a:t>by  Subtree of  Configurations</a:t>
            </a:r>
            <a:endParaRPr kumimoji="0" lang="ru-RU" sz="3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grpSp>
        <p:nvGrpSpPr>
          <p:cNvPr id="18581" name="Group 149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51"/>
            <a:chExt cx="5826" cy="4241"/>
          </a:xfrm>
        </p:grpSpPr>
        <p:grpSp>
          <p:nvGrpSpPr>
            <p:cNvPr id="18434" name="Группа 86"/>
            <p:cNvGrpSpPr>
              <a:grpSpLocks/>
            </p:cNvGrpSpPr>
            <p:nvPr/>
          </p:nvGrpSpPr>
          <p:grpSpPr bwMode="auto">
            <a:xfrm>
              <a:off x="569" y="1882"/>
              <a:ext cx="2939" cy="328"/>
              <a:chOff x="904031" y="2987660"/>
              <a:chExt cx="4664970" cy="521051"/>
            </a:xfrm>
          </p:grpSpPr>
          <p:sp>
            <p:nvSpPr>
              <p:cNvPr id="18578" name="TextBox 139"/>
              <p:cNvSpPr txBox="1">
                <a:spLocks noChangeArrowheads="1"/>
              </p:cNvSpPr>
              <p:nvPr/>
            </p:nvSpPr>
            <p:spPr bwMode="auto">
              <a:xfrm>
                <a:off x="904031" y="2987660"/>
                <a:ext cx="923788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79" name="TextBox 140"/>
              <p:cNvSpPr txBox="1">
                <a:spLocks noChangeArrowheads="1"/>
              </p:cNvSpPr>
              <p:nvPr/>
            </p:nvSpPr>
            <p:spPr bwMode="auto">
              <a:xfrm>
                <a:off x="4246810" y="3141751"/>
                <a:ext cx="1322191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1088" y="51"/>
              <a:ext cx="1179" cy="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8436" name="Группа 73"/>
            <p:cNvGrpSpPr>
              <a:grpSpLocks/>
            </p:cNvGrpSpPr>
            <p:nvPr/>
          </p:nvGrpSpPr>
          <p:grpSpPr bwMode="auto">
            <a:xfrm>
              <a:off x="22" y="436"/>
              <a:ext cx="4219" cy="726"/>
              <a:chOff x="35496" y="691926"/>
              <a:chExt cx="6696744" cy="115289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5496" y="871372"/>
                <a:ext cx="287299" cy="28901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564025" y="980945"/>
                <a:ext cx="3168215" cy="86387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if (x1==A,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m(x2, B:[], x1:x2, A:B:[]),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n(x1:x2, A:B:[]))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9" name="Соединительная линия уступом 8"/>
              <p:cNvCxnSpPr>
                <a:stCxn id="5" idx="1"/>
                <a:endCxn id="6" idx="0"/>
              </p:cNvCxnSpPr>
              <p:nvPr/>
            </p:nvCxnSpPr>
            <p:spPr>
              <a:xfrm rot="10800000" flipV="1">
                <a:off x="179939" y="691926"/>
                <a:ext cx="1223794" cy="17944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Соединительная линия уступом 8"/>
              <p:cNvCxnSpPr>
                <a:stCxn id="7" idx="0"/>
                <a:endCxn id="5" idx="3"/>
              </p:cNvCxnSpPr>
              <p:nvPr/>
            </p:nvCxnSpPr>
            <p:spPr>
              <a:xfrm rot="16200000" flipV="1">
                <a:off x="4391726" y="224538"/>
                <a:ext cx="289019" cy="1223795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37" name="Группа 65"/>
            <p:cNvGrpSpPr>
              <a:grpSpLocks/>
            </p:cNvGrpSpPr>
            <p:nvPr/>
          </p:nvGrpSpPr>
          <p:grpSpPr bwMode="auto">
            <a:xfrm>
              <a:off x="884" y="233"/>
              <a:ext cx="1588" cy="294"/>
              <a:chOff x="1403648" y="369442"/>
              <a:chExt cx="2520000" cy="466484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1403648" y="547150"/>
                <a:ext cx="2520000" cy="2887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m(x, A:B:[], 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4" name="Соединительная линия уступом 8"/>
              <p:cNvCxnSpPr>
                <a:stCxn id="4" idx="2"/>
                <a:endCxn id="5" idx="0"/>
              </p:cNvCxnSpPr>
              <p:nvPr/>
            </p:nvCxnSpPr>
            <p:spPr>
              <a:xfrm rot="5400000">
                <a:off x="2574001" y="457502"/>
                <a:ext cx="179294" cy="317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438" name="Группа 79"/>
            <p:cNvGrpSpPr>
              <a:grpSpLocks/>
            </p:cNvGrpSpPr>
            <p:nvPr/>
          </p:nvGrpSpPr>
          <p:grpSpPr bwMode="auto">
            <a:xfrm>
              <a:off x="295" y="890"/>
              <a:ext cx="5352" cy="476"/>
              <a:chOff x="467544" y="1412824"/>
              <a:chExt cx="8496696" cy="755976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67544" y="1844810"/>
                <a:ext cx="2771904" cy="28746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m(x2, B:[], A:x2,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6732111" y="1881339"/>
                <a:ext cx="2232129" cy="28746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n(x1</a:t>
                </a:r>
                <a:r>
                  <a:rPr lang="en-US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1" name="Соединительная линия уступом 8"/>
              <p:cNvCxnSpPr>
                <a:stCxn id="20" idx="0"/>
                <a:endCxn id="7" idx="3"/>
              </p:cNvCxnSpPr>
              <p:nvPr/>
            </p:nvCxnSpPr>
            <p:spPr>
              <a:xfrm rot="16200000" flipV="1">
                <a:off x="7055885" y="1089050"/>
                <a:ext cx="468515" cy="111606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8"/>
              <p:cNvCxnSpPr>
                <a:stCxn id="7" idx="1"/>
                <a:endCxn id="18" idx="0"/>
              </p:cNvCxnSpPr>
              <p:nvPr/>
            </p:nvCxnSpPr>
            <p:spPr>
              <a:xfrm rot="10800000" flipV="1">
                <a:off x="1853496" y="1412824"/>
                <a:ext cx="1711405" cy="43198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39" name="Группа 84"/>
            <p:cNvGrpSpPr>
              <a:grpSpLocks/>
            </p:cNvGrpSpPr>
            <p:nvPr/>
          </p:nvGrpSpPr>
          <p:grpSpPr bwMode="auto">
            <a:xfrm>
              <a:off x="22" y="1253"/>
              <a:ext cx="3130" cy="726"/>
              <a:chOff x="35496" y="1988824"/>
              <a:chExt cx="4968552" cy="1152802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5496" y="2277818"/>
                <a:ext cx="287319" cy="28740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33" name="Соединительная линия уступом 8"/>
              <p:cNvCxnSpPr>
                <a:stCxn id="18" idx="1"/>
                <a:endCxn id="30" idx="0"/>
              </p:cNvCxnSpPr>
              <p:nvPr/>
            </p:nvCxnSpPr>
            <p:spPr>
              <a:xfrm rot="10800000" flipV="1">
                <a:off x="179950" y="1988824"/>
                <a:ext cx="287318" cy="28899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1835604" y="2277818"/>
                <a:ext cx="3168444" cy="86380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(x3==B,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m(x4, [], A:x3:x4, A:B:[]),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:x3:x4, A:B:[]))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Соединительная линия уступом 8"/>
              <p:cNvCxnSpPr>
                <a:stCxn id="39" idx="0"/>
                <a:endCxn id="18" idx="3"/>
              </p:cNvCxnSpPr>
              <p:nvPr/>
            </p:nvCxnSpPr>
            <p:spPr>
              <a:xfrm rot="16200000" flipV="1">
                <a:off x="3184847" y="2042840"/>
                <a:ext cx="288994" cy="180963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0" name="Группа 93"/>
            <p:cNvGrpSpPr>
              <a:grpSpLocks/>
            </p:cNvGrpSpPr>
            <p:nvPr/>
          </p:nvGrpSpPr>
          <p:grpSpPr bwMode="auto">
            <a:xfrm>
              <a:off x="476" y="2387"/>
              <a:ext cx="907" cy="363"/>
              <a:chOff x="755576" y="3789040"/>
              <a:chExt cx="1440128" cy="576064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755576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908313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0" name="Соединительная линия уступом 8"/>
              <p:cNvCxnSpPr>
                <a:stCxn id="44" idx="2"/>
                <a:endCxn id="48" idx="3"/>
              </p:cNvCxnSpPr>
              <p:nvPr/>
            </p:nvCxnSpPr>
            <p:spPr>
              <a:xfrm rot="5400000">
                <a:off x="1043081" y="3788926"/>
                <a:ext cx="431652" cy="431879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Соединительная линия уступом 8"/>
              <p:cNvCxnSpPr>
                <a:stCxn id="44" idx="2"/>
                <a:endCxn id="49" idx="1"/>
              </p:cNvCxnSpPr>
              <p:nvPr/>
            </p:nvCxnSpPr>
            <p:spPr>
              <a:xfrm rot="16200000" flipH="1">
                <a:off x="1475754" y="3788132"/>
                <a:ext cx="431652" cy="433467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1" name="Группа 96"/>
            <p:cNvGrpSpPr>
              <a:grpSpLocks/>
            </p:cNvGrpSpPr>
            <p:nvPr/>
          </p:nvGrpSpPr>
          <p:grpSpPr bwMode="auto">
            <a:xfrm>
              <a:off x="3470" y="1367"/>
              <a:ext cx="2222" cy="907"/>
              <a:chOff x="5508104" y="2169602"/>
              <a:chExt cx="3528048" cy="1440048"/>
            </a:xfrm>
          </p:grpSpPr>
          <p:cxnSp>
            <p:nvCxnSpPr>
              <p:cNvPr id="81" name="Соединительная линия уступом 8"/>
              <p:cNvCxnSpPr/>
              <p:nvPr/>
            </p:nvCxnSpPr>
            <p:spPr>
              <a:xfrm rot="5400000">
                <a:off x="7794512" y="2258513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2" name="Соединительная линия уступом 8"/>
              <p:cNvCxnSpPr/>
              <p:nvPr/>
            </p:nvCxnSpPr>
            <p:spPr>
              <a:xfrm rot="5400000">
                <a:off x="7794512" y="2690369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5508104" y="2314083"/>
                <a:ext cx="3491530" cy="28737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5939980" y="2745938"/>
                <a:ext cx="3096172" cy="86371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if(x1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==B,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m(x2, 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42" name="Группа 100"/>
            <p:cNvGrpSpPr>
              <a:grpSpLocks/>
            </p:cNvGrpSpPr>
            <p:nvPr/>
          </p:nvGrpSpPr>
          <p:grpSpPr bwMode="auto">
            <a:xfrm>
              <a:off x="3113" y="2976"/>
              <a:ext cx="998" cy="454"/>
              <a:chOff x="4942255" y="4725080"/>
              <a:chExt cx="1584144" cy="720144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942255" y="5156532"/>
                <a:ext cx="287304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6239094" y="5156532"/>
                <a:ext cx="287305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6" name="Соединительная линия уступом 8"/>
              <p:cNvCxnSpPr>
                <a:stCxn id="76" idx="0"/>
                <a:endCxn id="70" idx="2"/>
              </p:cNvCxnSpPr>
              <p:nvPr/>
            </p:nvCxnSpPr>
            <p:spPr>
              <a:xfrm rot="16200000" flipV="1">
                <a:off x="5833684" y="4608263"/>
                <a:ext cx="431452" cy="66508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Соединительная линия уступом 8"/>
              <p:cNvCxnSpPr>
                <a:stCxn id="75" idx="0"/>
                <a:endCxn id="70" idx="2"/>
              </p:cNvCxnSpPr>
              <p:nvPr/>
            </p:nvCxnSpPr>
            <p:spPr>
              <a:xfrm rot="5400000" flipH="1" flipV="1">
                <a:off x="5186058" y="4625723"/>
                <a:ext cx="431452" cy="63016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3" name="Группа 87"/>
            <p:cNvGrpSpPr>
              <a:grpSpLocks/>
            </p:cNvGrpSpPr>
            <p:nvPr/>
          </p:nvGrpSpPr>
          <p:grpSpPr bwMode="auto">
            <a:xfrm>
              <a:off x="68" y="1979"/>
              <a:ext cx="3402" cy="408"/>
              <a:chOff x="107504" y="3141626"/>
              <a:chExt cx="5400600" cy="647414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107504" y="3501829"/>
                <a:ext cx="2735225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m(x4, [], A:B:x4,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3060213" y="3501829"/>
                <a:ext cx="2447891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</a:t>
                </a:r>
                <a:r>
                  <a:rPr lang="en-US" baseline="-25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/{B}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:x4, A:B:[])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71" name="Соединительная линия уступом 8"/>
              <p:cNvCxnSpPr>
                <a:stCxn id="46" idx="0"/>
                <a:endCxn id="39" idx="2"/>
              </p:cNvCxnSpPr>
              <p:nvPr/>
            </p:nvCxnSpPr>
            <p:spPr>
              <a:xfrm rot="16200000" flipV="1">
                <a:off x="3672264" y="2889933"/>
                <a:ext cx="360203" cy="863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оединительная линия уступом 8"/>
              <p:cNvCxnSpPr>
                <a:stCxn id="44" idx="0"/>
                <a:endCxn id="39" idx="2"/>
              </p:cNvCxnSpPr>
              <p:nvPr/>
            </p:nvCxnSpPr>
            <p:spPr>
              <a:xfrm rot="5400000" flipH="1" flipV="1">
                <a:off x="2268139" y="2349397"/>
                <a:ext cx="360203" cy="19446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4" name="Группа 101"/>
            <p:cNvGrpSpPr>
              <a:grpSpLocks/>
            </p:cNvGrpSpPr>
            <p:nvPr/>
          </p:nvGrpSpPr>
          <p:grpSpPr bwMode="auto">
            <a:xfrm>
              <a:off x="4468" y="2977"/>
              <a:ext cx="1224" cy="753"/>
              <a:chOff x="7092280" y="4725874"/>
              <a:chExt cx="1944000" cy="1195958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7092280" y="4868817"/>
                <a:ext cx="1944000" cy="5765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Скругленный прямоугольник 77"/>
              <p:cNvSpPr/>
              <p:nvPr/>
            </p:nvSpPr>
            <p:spPr>
              <a:xfrm>
                <a:off x="7919751" y="5634358"/>
                <a:ext cx="289059" cy="28747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3" name="Соединительная линия уступом 8"/>
              <p:cNvCxnSpPr>
                <a:stCxn id="69" idx="2"/>
                <a:endCxn id="77" idx="0"/>
              </p:cNvCxnSpPr>
              <p:nvPr/>
            </p:nvCxnSpPr>
            <p:spPr>
              <a:xfrm rot="5400000">
                <a:off x="7992014" y="4798140"/>
                <a:ext cx="144531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6" name="Соединительная линия уступом 8"/>
              <p:cNvCxnSpPr>
                <a:stCxn id="77" idx="2"/>
                <a:endCxn id="78" idx="0"/>
              </p:cNvCxnSpPr>
              <p:nvPr/>
            </p:nvCxnSpPr>
            <p:spPr>
              <a:xfrm rot="5400000">
                <a:off x="7969778" y="5539857"/>
                <a:ext cx="189003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445" name="Группа 95"/>
            <p:cNvGrpSpPr>
              <a:grpSpLocks/>
            </p:cNvGrpSpPr>
            <p:nvPr/>
          </p:nvGrpSpPr>
          <p:grpSpPr bwMode="auto">
            <a:xfrm>
              <a:off x="453" y="2387"/>
              <a:ext cx="2540" cy="1905"/>
              <a:chOff x="719796" y="3789040"/>
              <a:chExt cx="4032000" cy="3024336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719796" y="4509801"/>
                <a:ext cx="4032000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791229" y="4868593"/>
                <a:ext cx="3889134" cy="86523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(A==B,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1619852" y="5805264"/>
                <a:ext cx="2231887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719796" y="6165644"/>
                <a:ext cx="4032000" cy="28735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[])</a:t>
                </a:r>
              </a:p>
            </p:txBody>
          </p:sp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91342" y="6526025"/>
                <a:ext cx="288907" cy="28735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9" name="Соединительная линия уступом 8"/>
              <p:cNvCxnSpPr>
                <a:stCxn id="57" idx="2"/>
                <a:endCxn id="59" idx="0"/>
              </p:cNvCxnSpPr>
              <p:nvPr/>
            </p:nvCxnSpPr>
            <p:spPr>
              <a:xfrm rot="5400000">
                <a:off x="2700075" y="4832873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0" name="Соединительная линия уступом 8"/>
              <p:cNvCxnSpPr>
                <a:stCxn id="46" idx="2"/>
                <a:endCxn id="57" idx="0"/>
              </p:cNvCxnSpPr>
              <p:nvPr/>
            </p:nvCxnSpPr>
            <p:spPr>
              <a:xfrm rot="5400000">
                <a:off x="3149273" y="3375563"/>
                <a:ext cx="720761" cy="154771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Соединительная линия уступом 8"/>
              <p:cNvCxnSpPr>
                <a:stCxn id="61" idx="2"/>
                <a:endCxn id="62" idx="0"/>
              </p:cNvCxnSpPr>
              <p:nvPr/>
            </p:nvCxnSpPr>
            <p:spPr>
              <a:xfrm rot="5400000">
                <a:off x="2700075" y="6128336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3" name="Соединительная линия уступом 8"/>
              <p:cNvCxnSpPr>
                <a:stCxn id="62" idx="2"/>
                <a:endCxn id="65" idx="0"/>
              </p:cNvCxnSpPr>
              <p:nvPr/>
            </p:nvCxnSpPr>
            <p:spPr>
              <a:xfrm rot="5400000">
                <a:off x="2700075" y="6488716"/>
                <a:ext cx="71442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7" name="Соединительная линия уступом 8"/>
              <p:cNvCxnSpPr>
                <a:stCxn id="59" idx="2"/>
                <a:endCxn id="61" idx="0"/>
              </p:cNvCxnSpPr>
              <p:nvPr/>
            </p:nvCxnSpPr>
            <p:spPr>
              <a:xfrm rot="5400000">
                <a:off x="2699281" y="5768750"/>
                <a:ext cx="73029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446" name="Группа 72"/>
            <p:cNvGrpSpPr>
              <a:grpSpLocks/>
            </p:cNvGrpSpPr>
            <p:nvPr/>
          </p:nvGrpSpPr>
          <p:grpSpPr bwMode="auto">
            <a:xfrm>
              <a:off x="295" y="210"/>
              <a:ext cx="2901" cy="231"/>
              <a:chOff x="467544" y="332656"/>
              <a:chExt cx="4606149" cy="367740"/>
            </a:xfrm>
          </p:grpSpPr>
          <p:sp>
            <p:nvSpPr>
              <p:cNvPr id="18532" name="TextBox 127"/>
              <p:cNvSpPr txBox="1">
                <a:spLocks noChangeArrowheads="1"/>
              </p:cNvSpPr>
              <p:nvPr/>
            </p:nvSpPr>
            <p:spPr bwMode="auto">
              <a:xfrm>
                <a:off x="467544" y="332656"/>
                <a:ext cx="838348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3" name="TextBox 128"/>
              <p:cNvSpPr txBox="1">
                <a:spLocks noChangeArrowheads="1"/>
              </p:cNvSpPr>
              <p:nvPr/>
            </p:nvSpPr>
            <p:spPr bwMode="auto">
              <a:xfrm>
                <a:off x="3924141" y="332656"/>
                <a:ext cx="1149552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x1:x2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47" name="Группа 78"/>
            <p:cNvGrpSpPr>
              <a:grpSpLocks/>
            </p:cNvGrpSpPr>
            <p:nvPr/>
          </p:nvGrpSpPr>
          <p:grpSpPr bwMode="auto">
            <a:xfrm>
              <a:off x="1657" y="659"/>
              <a:ext cx="3434" cy="238"/>
              <a:chOff x="2630619" y="1043444"/>
              <a:chExt cx="5452230" cy="375936"/>
            </a:xfrm>
          </p:grpSpPr>
          <p:sp>
            <p:nvSpPr>
              <p:cNvPr id="18530" name="TextBox 129"/>
              <p:cNvSpPr txBox="1">
                <a:spLocks noChangeArrowheads="1"/>
              </p:cNvSpPr>
              <p:nvPr/>
            </p:nvSpPr>
            <p:spPr bwMode="auto">
              <a:xfrm>
                <a:off x="2630619" y="1043444"/>
                <a:ext cx="925459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A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1" name="TextBox 130"/>
              <p:cNvSpPr txBox="1">
                <a:spLocks noChangeArrowheads="1"/>
              </p:cNvSpPr>
              <p:nvPr/>
            </p:nvSpPr>
            <p:spPr bwMode="auto">
              <a:xfrm>
                <a:off x="6747173" y="1051354"/>
                <a:ext cx="1335676" cy="3680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</a:t>
                </a:r>
                <a:r>
                  <a:rPr lang="en-US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x</a:t>
                </a:r>
                <a:r>
                  <a:rPr lang="ru-RU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1</a:t>
                </a:r>
                <a:r>
                  <a:rPr lang="en-US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A}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48" name="Группа 91"/>
            <p:cNvGrpSpPr>
              <a:grpSpLocks/>
            </p:cNvGrpSpPr>
            <p:nvPr/>
          </p:nvGrpSpPr>
          <p:grpSpPr bwMode="auto">
            <a:xfrm>
              <a:off x="22" y="2387"/>
              <a:ext cx="1762" cy="231"/>
              <a:chOff x="35496" y="3789040"/>
              <a:chExt cx="2797199" cy="367740"/>
            </a:xfrm>
          </p:grpSpPr>
          <p:sp>
            <p:nvSpPr>
              <p:cNvPr id="18528" name="TextBox 133"/>
              <p:cNvSpPr txBox="1">
                <a:spLocks noChangeArrowheads="1"/>
              </p:cNvSpPr>
              <p:nvPr/>
            </p:nvSpPr>
            <p:spPr bwMode="auto">
              <a:xfrm>
                <a:off x="35496" y="3789040"/>
                <a:ext cx="96362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9" name="TextBox 134"/>
              <p:cNvSpPr txBox="1">
                <a:spLocks noChangeArrowheads="1"/>
              </p:cNvSpPr>
              <p:nvPr/>
            </p:nvSpPr>
            <p:spPr bwMode="auto">
              <a:xfrm>
                <a:off x="1557922" y="3789040"/>
                <a:ext cx="1274773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x5:x6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49" name="Группа 97"/>
            <p:cNvGrpSpPr>
              <a:grpSpLocks/>
            </p:cNvGrpSpPr>
            <p:nvPr/>
          </p:nvGrpSpPr>
          <p:grpSpPr bwMode="auto">
            <a:xfrm>
              <a:off x="3696" y="2296"/>
              <a:ext cx="2130" cy="231"/>
              <a:chOff x="5868144" y="3645024"/>
              <a:chExt cx="3381406" cy="366162"/>
            </a:xfrm>
          </p:grpSpPr>
          <p:sp>
            <p:nvSpPr>
              <p:cNvPr id="18526" name="TextBox 135"/>
              <p:cNvSpPr txBox="1">
                <a:spLocks noChangeArrowheads="1"/>
              </p:cNvSpPr>
              <p:nvPr/>
            </p:nvSpPr>
            <p:spPr bwMode="auto">
              <a:xfrm>
                <a:off x="7927151" y="3645024"/>
                <a:ext cx="1322399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x1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7" name="TextBox 136"/>
              <p:cNvSpPr txBox="1">
                <a:spLocks noChangeArrowheads="1"/>
              </p:cNvSpPr>
              <p:nvPr/>
            </p:nvSpPr>
            <p:spPr bwMode="auto">
              <a:xfrm>
                <a:off x="5868144" y="3645024"/>
                <a:ext cx="923934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50" name="Группа 99"/>
            <p:cNvGrpSpPr>
              <a:grpSpLocks/>
            </p:cNvGrpSpPr>
            <p:nvPr/>
          </p:nvGrpSpPr>
          <p:grpSpPr bwMode="auto">
            <a:xfrm>
              <a:off x="2977" y="2971"/>
              <a:ext cx="1484" cy="231"/>
              <a:chOff x="4726231" y="4715852"/>
              <a:chExt cx="2354941" cy="367740"/>
            </a:xfrm>
          </p:grpSpPr>
          <p:sp>
            <p:nvSpPr>
              <p:cNvPr id="18524" name="TextBox 137"/>
              <p:cNvSpPr txBox="1">
                <a:spLocks noChangeArrowheads="1"/>
              </p:cNvSpPr>
              <p:nvPr/>
            </p:nvSpPr>
            <p:spPr bwMode="auto">
              <a:xfrm>
                <a:off x="4726231" y="4715852"/>
                <a:ext cx="96324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5" name="TextBox 138"/>
              <p:cNvSpPr txBox="1">
                <a:spLocks noChangeArrowheads="1"/>
              </p:cNvSpPr>
              <p:nvPr/>
            </p:nvSpPr>
            <p:spPr bwMode="auto">
              <a:xfrm>
                <a:off x="5806901" y="4715852"/>
                <a:ext cx="127427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x7:x8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8451" name="Группа 98"/>
            <p:cNvGrpSpPr>
              <a:grpSpLocks/>
            </p:cNvGrpSpPr>
            <p:nvPr/>
          </p:nvGrpSpPr>
          <p:grpSpPr bwMode="auto">
            <a:xfrm>
              <a:off x="3113" y="2274"/>
              <a:ext cx="2466" cy="702"/>
              <a:chOff x="4942255" y="3609650"/>
              <a:chExt cx="3914025" cy="1115430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7272259" y="4148298"/>
                <a:ext cx="1584021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4942255" y="4148298"/>
                <a:ext cx="1547515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2" name="Соединительная линия уступом 8"/>
              <p:cNvCxnSpPr>
                <a:stCxn id="70" idx="0"/>
                <a:endCxn id="68" idx="2"/>
              </p:cNvCxnSpPr>
              <p:nvPr/>
            </p:nvCxnSpPr>
            <p:spPr>
              <a:xfrm rot="5400000" flipH="1" flipV="1">
                <a:off x="6333137" y="2993319"/>
                <a:ext cx="538648" cy="1771311"/>
              </a:xfrm>
              <a:prstGeom prst="bentConnector3">
                <a:avLst>
                  <a:gd name="adj1" fmla="val 2246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Соединительная линия уступом 8"/>
              <p:cNvCxnSpPr>
                <a:stCxn id="69" idx="0"/>
                <a:endCxn id="68" idx="2"/>
              </p:cNvCxnSpPr>
              <p:nvPr/>
            </p:nvCxnSpPr>
            <p:spPr>
              <a:xfrm rot="16200000" flipV="1">
                <a:off x="7506868" y="3590899"/>
                <a:ext cx="538648" cy="576152"/>
              </a:xfrm>
              <a:prstGeom prst="bentConnector3">
                <a:avLst>
                  <a:gd name="adj1" fmla="val 2219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52" name="Группа 83"/>
            <p:cNvGrpSpPr>
              <a:grpSpLocks/>
            </p:cNvGrpSpPr>
            <p:nvPr/>
          </p:nvGrpSpPr>
          <p:grpSpPr bwMode="auto">
            <a:xfrm>
              <a:off x="0" y="975"/>
              <a:ext cx="3002" cy="464"/>
              <a:chOff x="0" y="1547500"/>
              <a:chExt cx="4765237" cy="737075"/>
            </a:xfrm>
          </p:grpSpPr>
          <p:sp>
            <p:nvSpPr>
              <p:cNvPr id="18518" name="TextBox 131"/>
              <p:cNvSpPr txBox="1">
                <a:spLocks noChangeArrowheads="1"/>
              </p:cNvSpPr>
              <p:nvPr/>
            </p:nvSpPr>
            <p:spPr bwMode="auto">
              <a:xfrm>
                <a:off x="0" y="1547500"/>
                <a:ext cx="963524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19" name="TextBox 132"/>
              <p:cNvSpPr txBox="1">
                <a:spLocks noChangeArrowheads="1"/>
              </p:cNvSpPr>
              <p:nvPr/>
            </p:nvSpPr>
            <p:spPr bwMode="auto">
              <a:xfrm>
                <a:off x="3419161" y="1917626"/>
                <a:ext cx="1346076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x3:x4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8582" name="Группа 86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80648"/>
            <a:chExt cx="9249550" cy="6732728"/>
          </a:xfrm>
        </p:grpSpPr>
        <p:cxnSp>
          <p:nvCxnSpPr>
            <p:cNvPr id="88" name="Соединительная линия уступом 8"/>
            <p:cNvCxnSpPr>
              <a:stCxn id="124" idx="0"/>
              <a:endCxn id="110" idx="2"/>
            </p:cNvCxnSpPr>
            <p:nvPr/>
          </p:nvCxnSpPr>
          <p:spPr>
            <a:xfrm rot="5400000" flipH="1" flipV="1">
              <a:off x="2267152" y="2349171"/>
              <a:ext cx="360370" cy="19448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84" name="TextBox 91"/>
            <p:cNvSpPr txBox="1">
              <a:spLocks noChangeArrowheads="1"/>
            </p:cNvSpPr>
            <p:nvPr/>
          </p:nvSpPr>
          <p:spPr bwMode="auto">
            <a:xfrm>
              <a:off x="903363" y="2987421"/>
              <a:ext cx="92400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585" name="TextBox 93"/>
            <p:cNvSpPr txBox="1">
              <a:spLocks noChangeArrowheads="1"/>
            </p:cNvSpPr>
            <p:nvPr/>
          </p:nvSpPr>
          <p:spPr bwMode="auto">
            <a:xfrm>
              <a:off x="4245331" y="3141412"/>
              <a:ext cx="1322498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1727345" y="80648"/>
              <a:ext cx="1871820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34928" y="871240"/>
              <a:ext cx="288949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564237" y="980779"/>
              <a:ext cx="3167327" cy="8636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(x1==A,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m(x2, B:[], x1:x2,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n(x1:x2,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9" name="Соединительная линия уступом 8"/>
            <p:cNvCxnSpPr>
              <a:stCxn id="101" idx="1"/>
              <a:endCxn id="97" idx="0"/>
            </p:cNvCxnSpPr>
            <p:nvPr/>
          </p:nvCxnSpPr>
          <p:spPr>
            <a:xfrm rot="10800000" flipV="1">
              <a:off x="179403" y="691848"/>
              <a:ext cx="1224065" cy="179392"/>
            </a:xfrm>
            <a:prstGeom prst="bentConnector2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0" name="Соединительная линия уступом 8"/>
            <p:cNvCxnSpPr>
              <a:stCxn id="98" idx="0"/>
              <a:endCxn id="101" idx="3"/>
            </p:cNvCxnSpPr>
            <p:nvPr/>
          </p:nvCxnSpPr>
          <p:spPr>
            <a:xfrm rot="16200000" flipV="1">
              <a:off x="4391402" y="223487"/>
              <a:ext cx="288931" cy="1225653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Скругленный прямоугольник 100"/>
            <p:cNvSpPr/>
            <p:nvPr/>
          </p:nvSpPr>
          <p:spPr>
            <a:xfrm>
              <a:off x="1403468" y="547383"/>
              <a:ext cx="2519574" cy="288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m(x, A:B:[], 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2" name="Соединительная линия уступом 8"/>
            <p:cNvCxnSpPr>
              <a:stCxn id="96" idx="2"/>
              <a:endCxn id="101" idx="0"/>
            </p:cNvCxnSpPr>
            <p:nvPr/>
          </p:nvCxnSpPr>
          <p:spPr>
            <a:xfrm rot="5400000">
              <a:off x="2573559" y="458481"/>
              <a:ext cx="179391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3" name="Скругленный прямоугольник 102"/>
            <p:cNvSpPr/>
            <p:nvPr/>
          </p:nvSpPr>
          <p:spPr>
            <a:xfrm>
              <a:off x="466764" y="1844397"/>
              <a:ext cx="2772007" cy="288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m(x2, B:[], A:x2,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6731564" y="1880911"/>
              <a:ext cx="2232212" cy="28734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n(x1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:x2, A:B:[])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5" name="Соединительная линия уступом 8"/>
            <p:cNvCxnSpPr>
              <a:stCxn id="104" idx="0"/>
              <a:endCxn id="98" idx="3"/>
            </p:cNvCxnSpPr>
            <p:nvPr/>
          </p:nvCxnSpPr>
          <p:spPr>
            <a:xfrm rot="16200000" flipV="1">
              <a:off x="7055456" y="1088696"/>
              <a:ext cx="468323" cy="1116107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Соединительная линия уступом 8"/>
            <p:cNvCxnSpPr>
              <a:stCxn id="98" idx="1"/>
              <a:endCxn id="103" idx="0"/>
            </p:cNvCxnSpPr>
            <p:nvPr/>
          </p:nvCxnSpPr>
          <p:spPr>
            <a:xfrm rot="10800000" flipV="1">
              <a:off x="1852768" y="1412588"/>
              <a:ext cx="1711468" cy="43180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Скругленный прямоугольник 107"/>
            <p:cNvSpPr/>
            <p:nvPr/>
          </p:nvSpPr>
          <p:spPr>
            <a:xfrm>
              <a:off x="34928" y="2277794"/>
              <a:ext cx="288949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9" name="Соединительная линия уступом 8"/>
            <p:cNvCxnSpPr>
              <a:stCxn id="103" idx="1"/>
              <a:endCxn id="108" idx="0"/>
            </p:cNvCxnSpPr>
            <p:nvPr/>
          </p:nvCxnSpPr>
          <p:spPr>
            <a:xfrm rot="10800000" flipV="1">
              <a:off x="179403" y="1988863"/>
              <a:ext cx="287361" cy="288931"/>
            </a:xfrm>
            <a:prstGeom prst="bentConnector2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0" name="Скругленный прямоугольник 109"/>
            <p:cNvSpPr/>
            <p:nvPr/>
          </p:nvSpPr>
          <p:spPr>
            <a:xfrm>
              <a:off x="1835304" y="2277794"/>
              <a:ext cx="3168916" cy="8636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(x3==B,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m(x4, [], A:x3:x4, A:B:[]),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:x3:x4, A:B:[]))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11" name="Соединительная линия уступом 8"/>
            <p:cNvCxnSpPr>
              <a:stCxn id="110" idx="0"/>
              <a:endCxn id="103" idx="3"/>
            </p:cNvCxnSpPr>
            <p:nvPr/>
          </p:nvCxnSpPr>
          <p:spPr>
            <a:xfrm rot="16200000" flipV="1">
              <a:off x="3184801" y="2042833"/>
              <a:ext cx="288931" cy="180990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Скругленный прямоугольник 111"/>
            <p:cNvSpPr/>
            <p:nvPr/>
          </p:nvSpPr>
          <p:spPr>
            <a:xfrm>
              <a:off x="755713" y="4076469"/>
              <a:ext cx="287362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1908335" y="4076469"/>
              <a:ext cx="287362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4" name="Соединительная линия уступом 8"/>
            <p:cNvCxnSpPr>
              <a:stCxn id="124" idx="2"/>
              <a:endCxn id="112" idx="3"/>
            </p:cNvCxnSpPr>
            <p:nvPr/>
          </p:nvCxnSpPr>
          <p:spPr>
            <a:xfrm rot="5400000">
              <a:off x="1043089" y="3789112"/>
              <a:ext cx="431809" cy="431836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Соединительная линия уступом 8"/>
            <p:cNvCxnSpPr>
              <a:stCxn id="124" idx="2"/>
              <a:endCxn id="113" idx="1"/>
            </p:cNvCxnSpPr>
            <p:nvPr/>
          </p:nvCxnSpPr>
          <p:spPr>
            <a:xfrm rot="16200000" flipH="1">
              <a:off x="1475719" y="3788318"/>
              <a:ext cx="431809" cy="433423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Соединительная линия уступом 8"/>
            <p:cNvCxnSpPr/>
            <p:nvPr/>
          </p:nvCxnSpPr>
          <p:spPr>
            <a:xfrm rot="5400000">
              <a:off x="7793697" y="2258744"/>
              <a:ext cx="179391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7" name="Соединительная линия уступом 8"/>
            <p:cNvCxnSpPr/>
            <p:nvPr/>
          </p:nvCxnSpPr>
          <p:spPr>
            <a:xfrm rot="5400000">
              <a:off x="7793697" y="2690553"/>
              <a:ext cx="179391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Скругленный прямоугольник 117"/>
            <p:cNvSpPr/>
            <p:nvPr/>
          </p:nvSpPr>
          <p:spPr>
            <a:xfrm>
              <a:off x="5507499" y="2314307"/>
              <a:ext cx="3492793" cy="2873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B:[],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5940923" y="2746116"/>
              <a:ext cx="3095884" cy="86361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if(x1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==B,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m(x2, [],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n(x1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4942302" y="5157579"/>
              <a:ext cx="287361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6237811" y="5157579"/>
              <a:ext cx="288949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22" name="Соединительная линия уступом 8"/>
            <p:cNvCxnSpPr>
              <a:stCxn id="121" idx="0"/>
              <a:endCxn id="168" idx="2"/>
            </p:cNvCxnSpPr>
            <p:nvPr/>
          </p:nvCxnSpPr>
          <p:spPr>
            <a:xfrm rot="16200000" flipV="1">
              <a:off x="5832977" y="4608272"/>
              <a:ext cx="431809" cy="666806"/>
            </a:xfrm>
            <a:prstGeom prst="bentConnector3">
              <a:avLst>
                <a:gd name="adj1" fmla="val 1748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Соединительная линия уступом 8"/>
            <p:cNvCxnSpPr>
              <a:stCxn id="120" idx="0"/>
              <a:endCxn id="168" idx="2"/>
            </p:cNvCxnSpPr>
            <p:nvPr/>
          </p:nvCxnSpPr>
          <p:spPr>
            <a:xfrm rot="5400000" flipH="1" flipV="1">
              <a:off x="5185223" y="4627323"/>
              <a:ext cx="431809" cy="628703"/>
            </a:xfrm>
            <a:prstGeom prst="bentConnector3">
              <a:avLst>
                <a:gd name="adj1" fmla="val 1748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Скругленный прямоугольник 123"/>
            <p:cNvSpPr/>
            <p:nvPr/>
          </p:nvSpPr>
          <p:spPr>
            <a:xfrm>
              <a:off x="107959" y="3501782"/>
              <a:ext cx="2735492" cy="2873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m(x4, [], A:B:x4, A:B:[])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5" name="Скругленный прямоугольник 124"/>
            <p:cNvSpPr/>
            <p:nvPr/>
          </p:nvSpPr>
          <p:spPr>
            <a:xfrm>
              <a:off x="3059369" y="3501782"/>
              <a:ext cx="2448130" cy="2873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</a:t>
              </a:r>
              <a:r>
                <a:rPr lang="en-US" baseline="-25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/{B}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:x4, A:B:[])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6" name="Соединительная линия уступом 8"/>
            <p:cNvCxnSpPr>
              <a:stCxn id="125" idx="0"/>
              <a:endCxn id="110" idx="2"/>
            </p:cNvCxnSpPr>
            <p:nvPr/>
          </p:nvCxnSpPr>
          <p:spPr>
            <a:xfrm rot="16200000" flipV="1">
              <a:off x="3671413" y="2889761"/>
              <a:ext cx="360370" cy="86367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Скругленный прямоугольник 126"/>
            <p:cNvSpPr/>
            <p:nvPr/>
          </p:nvSpPr>
          <p:spPr>
            <a:xfrm>
              <a:off x="7091957" y="4868648"/>
              <a:ext cx="1944850" cy="57627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>
              <a:off x="7920702" y="5633839"/>
              <a:ext cx="287361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3" name="Соединительная линия уступом 8"/>
            <p:cNvCxnSpPr>
              <a:stCxn id="167" idx="2"/>
              <a:endCxn id="127" idx="0"/>
            </p:cNvCxnSpPr>
            <p:nvPr/>
          </p:nvCxnSpPr>
          <p:spPr>
            <a:xfrm rot="5400000">
              <a:off x="7992150" y="4797209"/>
              <a:ext cx="144465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4" name="Соединительная линия уступом 8"/>
            <p:cNvCxnSpPr>
              <a:stCxn id="127" idx="2"/>
              <a:endCxn id="142" idx="0"/>
            </p:cNvCxnSpPr>
            <p:nvPr/>
          </p:nvCxnSpPr>
          <p:spPr>
            <a:xfrm rot="5400000">
              <a:off x="7970718" y="5539381"/>
              <a:ext cx="187329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5" name="Скругленный прямоугольник 144"/>
            <p:cNvSpPr/>
            <p:nvPr/>
          </p:nvSpPr>
          <p:spPr>
            <a:xfrm>
              <a:off x="719198" y="4509866"/>
              <a:ext cx="4032588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792229" y="4868648"/>
              <a:ext cx="3888113" cy="86520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(A==B,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1619386" y="5805293"/>
              <a:ext cx="2232212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719198" y="6165662"/>
              <a:ext cx="4032588" cy="2873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[])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2591017" y="6526033"/>
              <a:ext cx="288949" cy="2873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51" name="Соединительная линия уступом 8"/>
            <p:cNvCxnSpPr>
              <a:stCxn id="145" idx="2"/>
              <a:endCxn id="146" idx="0"/>
            </p:cNvCxnSpPr>
            <p:nvPr/>
          </p:nvCxnSpPr>
          <p:spPr>
            <a:xfrm rot="5400000">
              <a:off x="2699773" y="4832928"/>
              <a:ext cx="73027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2" name="Соединительная линия уступом 8"/>
            <p:cNvCxnSpPr>
              <a:stCxn id="125" idx="2"/>
              <a:endCxn id="145" idx="0"/>
            </p:cNvCxnSpPr>
            <p:nvPr/>
          </p:nvCxnSpPr>
          <p:spPr>
            <a:xfrm rot="5400000">
              <a:off x="3149093" y="3375525"/>
              <a:ext cx="720740" cy="1547942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3" name="Соединительная линия уступом 8"/>
            <p:cNvCxnSpPr>
              <a:stCxn id="148" idx="2"/>
              <a:endCxn id="149" idx="0"/>
            </p:cNvCxnSpPr>
            <p:nvPr/>
          </p:nvCxnSpPr>
          <p:spPr>
            <a:xfrm rot="5400000">
              <a:off x="2700567" y="6129150"/>
              <a:ext cx="71438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Соединительная линия уступом 8"/>
            <p:cNvCxnSpPr>
              <a:stCxn id="149" idx="2"/>
              <a:endCxn id="150" idx="0"/>
            </p:cNvCxnSpPr>
            <p:nvPr/>
          </p:nvCxnSpPr>
          <p:spPr>
            <a:xfrm rot="5400000">
              <a:off x="2700567" y="6489519"/>
              <a:ext cx="71439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Соединительная линия уступом 8"/>
            <p:cNvCxnSpPr>
              <a:stCxn id="146" idx="2"/>
              <a:endCxn id="148" idx="0"/>
            </p:cNvCxnSpPr>
            <p:nvPr/>
          </p:nvCxnSpPr>
          <p:spPr>
            <a:xfrm rot="5400000">
              <a:off x="2699773" y="5769573"/>
              <a:ext cx="73027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630" name="TextBox 155"/>
            <p:cNvSpPr txBox="1">
              <a:spLocks noChangeArrowheads="1"/>
            </p:cNvSpPr>
            <p:nvPr/>
          </p:nvSpPr>
          <p:spPr bwMode="auto">
            <a:xfrm>
              <a:off x="466764" y="333066"/>
              <a:ext cx="838270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1" name="TextBox 156"/>
            <p:cNvSpPr txBox="1">
              <a:spLocks noChangeArrowheads="1"/>
            </p:cNvSpPr>
            <p:nvPr/>
          </p:nvSpPr>
          <p:spPr bwMode="auto">
            <a:xfrm>
              <a:off x="3924629" y="333066"/>
              <a:ext cx="1149446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2" name="TextBox 157"/>
            <p:cNvSpPr txBox="1">
              <a:spLocks noChangeArrowheads="1"/>
            </p:cNvSpPr>
            <p:nvPr/>
          </p:nvSpPr>
          <p:spPr bwMode="auto">
            <a:xfrm>
              <a:off x="2630708" y="1042693"/>
              <a:ext cx="925590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3" name="TextBox 159"/>
            <p:cNvSpPr txBox="1">
              <a:spLocks noChangeArrowheads="1"/>
            </p:cNvSpPr>
            <p:nvPr/>
          </p:nvSpPr>
          <p:spPr bwMode="auto">
            <a:xfrm>
              <a:off x="6747440" y="1052218"/>
              <a:ext cx="1335734" cy="369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</a:t>
              </a:r>
              <a:r>
                <a:rPr lang="en-US" dirty="0" smtClean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</a:t>
              </a:r>
              <a:r>
                <a:rPr lang="ru-RU" dirty="0" smtClean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1</a:t>
              </a:r>
              <a:r>
                <a:rPr lang="en-US" baseline="-25000" dirty="0" smtClean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</a:t>
              </a:r>
              <a:r>
                <a:rPr lang="en-US" baseline="-25000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A}</a:t>
              </a:r>
              <a:endParaRPr lang="ru-RU" baseline="-25000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4" name="TextBox 160"/>
            <p:cNvSpPr txBox="1">
              <a:spLocks noChangeArrowheads="1"/>
            </p:cNvSpPr>
            <p:nvPr/>
          </p:nvSpPr>
          <p:spPr bwMode="auto">
            <a:xfrm>
              <a:off x="34928" y="3789125"/>
              <a:ext cx="963693" cy="36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5" name="TextBox 161"/>
            <p:cNvSpPr txBox="1">
              <a:spLocks noChangeArrowheads="1"/>
            </p:cNvSpPr>
            <p:nvPr/>
          </p:nvSpPr>
          <p:spPr bwMode="auto">
            <a:xfrm>
              <a:off x="1557468" y="3789125"/>
              <a:ext cx="1274869" cy="36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x5:x6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6" name="TextBox 162"/>
            <p:cNvSpPr txBox="1">
              <a:spLocks noChangeArrowheads="1"/>
            </p:cNvSpPr>
            <p:nvPr/>
          </p:nvSpPr>
          <p:spPr bwMode="auto">
            <a:xfrm>
              <a:off x="7927051" y="3644660"/>
              <a:ext cx="1322499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7" name="TextBox 163"/>
            <p:cNvSpPr txBox="1">
              <a:spLocks noChangeArrowheads="1"/>
            </p:cNvSpPr>
            <p:nvPr/>
          </p:nvSpPr>
          <p:spPr bwMode="auto">
            <a:xfrm>
              <a:off x="5867891" y="3644660"/>
              <a:ext cx="92400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8" name="TextBox 164"/>
            <p:cNvSpPr txBox="1">
              <a:spLocks noChangeArrowheads="1"/>
            </p:cNvSpPr>
            <p:nvPr/>
          </p:nvSpPr>
          <p:spPr bwMode="auto">
            <a:xfrm>
              <a:off x="4726383" y="4716245"/>
              <a:ext cx="96369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9" name="TextBox 165"/>
            <p:cNvSpPr txBox="1">
              <a:spLocks noChangeArrowheads="1"/>
            </p:cNvSpPr>
            <p:nvPr/>
          </p:nvSpPr>
          <p:spPr bwMode="auto">
            <a:xfrm>
              <a:off x="5805974" y="4716245"/>
              <a:ext cx="1274869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x7:x8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7272947" y="4149495"/>
              <a:ext cx="1582870" cy="57627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n(x1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4942302" y="4149495"/>
              <a:ext cx="1547942" cy="57627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m(x2, [],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B:x2,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9" name="Соединительная линия уступом 8"/>
            <p:cNvCxnSpPr>
              <a:stCxn id="168" idx="0"/>
              <a:endCxn id="119" idx="2"/>
            </p:cNvCxnSpPr>
            <p:nvPr/>
          </p:nvCxnSpPr>
          <p:spPr>
            <a:xfrm rot="5400000" flipH="1" flipV="1">
              <a:off x="6332292" y="2992921"/>
              <a:ext cx="539761" cy="1773387"/>
            </a:xfrm>
            <a:prstGeom prst="bentConnector3">
              <a:avLst>
                <a:gd name="adj1" fmla="val 2246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Соединительная линия уступом 8"/>
            <p:cNvCxnSpPr>
              <a:stCxn id="167" idx="0"/>
              <a:endCxn id="119" idx="2"/>
            </p:cNvCxnSpPr>
            <p:nvPr/>
          </p:nvCxnSpPr>
          <p:spPr>
            <a:xfrm rot="16200000" flipV="1">
              <a:off x="7506347" y="3592252"/>
              <a:ext cx="539761" cy="574723"/>
            </a:xfrm>
            <a:prstGeom prst="bentConnector3">
              <a:avLst>
                <a:gd name="adj1" fmla="val 22190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44" name="TextBox 170"/>
            <p:cNvSpPr txBox="1">
              <a:spLocks noChangeArrowheads="1"/>
            </p:cNvSpPr>
            <p:nvPr/>
          </p:nvSpPr>
          <p:spPr bwMode="auto">
            <a:xfrm>
              <a:off x="0" y="1547529"/>
              <a:ext cx="96369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45" name="TextBox 171"/>
            <p:cNvSpPr txBox="1">
              <a:spLocks noChangeArrowheads="1"/>
            </p:cNvSpPr>
            <p:nvPr/>
          </p:nvSpPr>
          <p:spPr bwMode="auto">
            <a:xfrm>
              <a:off x="3419761" y="1917424"/>
              <a:ext cx="134631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5" name="Скругленный прямоугольник 84"/>
          <p:cNvSpPr/>
          <p:nvPr/>
        </p:nvSpPr>
        <p:spPr>
          <a:xfrm>
            <a:off x="5075832" y="119059"/>
            <a:ext cx="2376488" cy="2873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match(A:A:[], A:B:[])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884368" y="118480"/>
            <a:ext cx="1116000" cy="287337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x=A:A:[]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62" name="Группа 161"/>
          <p:cNvGrpSpPr/>
          <p:nvPr/>
        </p:nvGrpSpPr>
        <p:grpSpPr>
          <a:xfrm>
            <a:off x="7884368" y="1052736"/>
            <a:ext cx="1116000" cy="1943521"/>
            <a:chOff x="7884368" y="1052736"/>
            <a:chExt cx="1116000" cy="1943521"/>
          </a:xfrm>
        </p:grpSpPr>
        <p:sp>
          <p:nvSpPr>
            <p:cNvPr id="158" name="Скругленный прямоугольник 157"/>
            <p:cNvSpPr/>
            <p:nvPr/>
          </p:nvSpPr>
          <p:spPr>
            <a:xfrm>
              <a:off x="7884368" y="1412776"/>
              <a:ext cx="1116000" cy="287337"/>
            </a:xfrm>
            <a:prstGeom prst="roundRect">
              <a:avLst/>
            </a:prstGeom>
            <a:solidFill>
              <a:srgbClr val="FFFF6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x2=A:[]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Скругленный прямоугольник 158"/>
            <p:cNvSpPr/>
            <p:nvPr/>
          </p:nvSpPr>
          <p:spPr>
            <a:xfrm>
              <a:off x="7884368" y="2348880"/>
              <a:ext cx="1116000" cy="287337"/>
            </a:xfrm>
            <a:prstGeom prst="roundRect">
              <a:avLst/>
            </a:prstGeom>
            <a:solidFill>
              <a:srgbClr val="FFFF6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x3=A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61" name="Группа 160"/>
            <p:cNvGrpSpPr/>
            <p:nvPr/>
          </p:nvGrpSpPr>
          <p:grpSpPr>
            <a:xfrm>
              <a:off x="7884368" y="1052736"/>
              <a:ext cx="1116000" cy="1943521"/>
              <a:chOff x="7884368" y="1052736"/>
              <a:chExt cx="1116000" cy="1943521"/>
            </a:xfrm>
          </p:grpSpPr>
          <p:sp>
            <p:nvSpPr>
              <p:cNvPr id="157" name="Скругленный прямоугольник 156"/>
              <p:cNvSpPr/>
              <p:nvPr/>
            </p:nvSpPr>
            <p:spPr>
              <a:xfrm>
                <a:off x="7884368" y="1052736"/>
                <a:ext cx="1116000" cy="287337"/>
              </a:xfrm>
              <a:prstGeom prst="roundRect">
                <a:avLst/>
              </a:prstGeom>
              <a:solidFill>
                <a:srgbClr val="FFFF6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x1=A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0" name="Скругленный прямоугольник 159"/>
              <p:cNvSpPr/>
              <p:nvPr/>
            </p:nvSpPr>
            <p:spPr>
              <a:xfrm>
                <a:off x="7884368" y="2708920"/>
                <a:ext cx="1116000" cy="287337"/>
              </a:xfrm>
              <a:prstGeom prst="roundRect">
                <a:avLst/>
              </a:prstGeom>
              <a:solidFill>
                <a:srgbClr val="FFFF66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x4=[]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63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0"/>
                                        <p:tgtEl>
                                          <p:spTgt spid="18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85" grpId="0" animBg="1"/>
      <p:bldP spid="1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Metasystem Transitions (MSTs)</a:t>
            </a:r>
            <a:endParaRPr lang="ru-RU" dirty="0" smtClean="0"/>
          </a:p>
        </p:txBody>
      </p:sp>
      <p:grpSp>
        <p:nvGrpSpPr>
          <p:cNvPr id="15363" name="Группа 14"/>
          <p:cNvGrpSpPr>
            <a:grpSpLocks/>
          </p:cNvGrpSpPr>
          <p:nvPr/>
        </p:nvGrpSpPr>
        <p:grpSpPr bwMode="auto">
          <a:xfrm>
            <a:off x="107950" y="1628775"/>
            <a:ext cx="8820150" cy="936625"/>
            <a:chOff x="107504" y="3068960"/>
            <a:chExt cx="8820534" cy="93610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7504" y="3105453"/>
              <a:ext cx="3456138" cy="8631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Ground Expressions</a:t>
              </a:r>
              <a:endParaRPr lang="ru-RU" sz="2800" dirty="0"/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3833529" y="306896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471901" y="3105453"/>
              <a:ext cx="3456137" cy="8631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Configurations</a:t>
              </a:r>
              <a:endParaRPr lang="ru-RU" sz="2800" dirty="0"/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107950" y="4581525"/>
            <a:ext cx="8820150" cy="935038"/>
            <a:chOff x="107504" y="1628800"/>
            <a:chExt cx="8820534" cy="93610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07504" y="1628800"/>
              <a:ext cx="3456138" cy="86458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/>
                <a:t>Evaluation Trace</a:t>
              </a: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3833529" y="162880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71901" y="1628800"/>
              <a:ext cx="3456137" cy="8645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Tree of Configurations</a:t>
              </a:r>
              <a:endParaRPr lang="ru-RU" sz="2800" dirty="0"/>
            </a:p>
          </p:txBody>
        </p:sp>
      </p:grpSp>
      <p:grpSp>
        <p:nvGrpSpPr>
          <p:cNvPr id="11" name="Группа 15"/>
          <p:cNvGrpSpPr>
            <a:grpSpLocks/>
          </p:cNvGrpSpPr>
          <p:nvPr/>
        </p:nvGrpSpPr>
        <p:grpSpPr bwMode="auto">
          <a:xfrm>
            <a:off x="107950" y="3141663"/>
            <a:ext cx="8820150" cy="935037"/>
            <a:chOff x="107504" y="4509120"/>
            <a:chExt cx="8820534" cy="93610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07504" y="4545674"/>
              <a:ext cx="3456138" cy="8629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Interpretation</a:t>
              </a:r>
              <a:endParaRPr lang="ru-RU" sz="2800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833529" y="450912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471901" y="4545674"/>
              <a:ext cx="3456137" cy="86299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Driving</a:t>
              </a:r>
              <a:endParaRPr lang="ru-RU" sz="2800" dirty="0"/>
            </a:p>
          </p:txBody>
        </p:sp>
      </p:grpSp>
      <p:sp>
        <p:nvSpPr>
          <p:cNvPr id="1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4260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Driving </a:t>
            </a:r>
            <a:r>
              <a:rPr lang="en-US" sz="2400" dirty="0" smtClean="0">
                <a:sym typeface="Symbol"/>
              </a:rPr>
              <a:t>≈ </a:t>
            </a:r>
            <a:r>
              <a:rPr lang="en-US" sz="2400" dirty="0" smtClean="0"/>
              <a:t>Symbolic Execution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URA: Universal Resolving Algorithm</a:t>
            </a:r>
            <a:endParaRPr 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/>
          <a:lstStyle/>
          <a:p>
            <a:r>
              <a:rPr lang="en-US" dirty="0" smtClean="0"/>
              <a:t>What inputs </a:t>
            </a:r>
            <a:r>
              <a:rPr lang="ru-RU" dirty="0" smtClean="0"/>
              <a:t>(</a:t>
            </a:r>
            <a:r>
              <a:rPr lang="en-US" dirty="0" smtClean="0"/>
              <a:t>belonging to a given initial configuration</a:t>
            </a:r>
            <a:r>
              <a:rPr lang="ru-RU" dirty="0" smtClean="0"/>
              <a:t>)</a:t>
            </a:r>
            <a:r>
              <a:rPr lang="en-US" dirty="0" smtClean="0"/>
              <a:t> produce a desired output value?</a:t>
            </a:r>
          </a:p>
          <a:p>
            <a:r>
              <a:rPr lang="en-US" dirty="0" smtClean="0"/>
              <a:t>Two examples will be discussed: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which </a:t>
            </a:r>
            <a:r>
              <a:rPr lang="en-US" b="1" dirty="0" smtClean="0"/>
              <a:t>x</a:t>
            </a:r>
            <a:r>
              <a:rPr lang="en-US" dirty="0" smtClean="0"/>
              <a:t> the evaluation of </a:t>
            </a:r>
            <a:r>
              <a:rPr lang="en-US" b="1" dirty="0" smtClean="0"/>
              <a:t>match(x, A:B:[])</a:t>
            </a:r>
            <a:r>
              <a:rPr lang="en-US" dirty="0" smtClean="0"/>
              <a:t> produces </a:t>
            </a:r>
            <a:r>
              <a:rPr lang="en-US" b="1" dirty="0" smtClean="0"/>
              <a:t>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Which strings are substrings of </a:t>
            </a:r>
            <a:r>
              <a:rPr lang="ru-RU" b="1" dirty="0" smtClean="0"/>
              <a:t>"</a:t>
            </a:r>
            <a:r>
              <a:rPr lang="en-US" b="1" dirty="0" smtClean="0"/>
              <a:t>AB</a:t>
            </a:r>
            <a:r>
              <a:rPr lang="ru-RU" b="1" dirty="0" smtClean="0"/>
              <a:t>"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which </a:t>
            </a:r>
            <a:r>
              <a:rPr lang="en-US" b="1" dirty="0" smtClean="0"/>
              <a:t>x</a:t>
            </a:r>
            <a:r>
              <a:rPr lang="en-US" dirty="0" smtClean="0"/>
              <a:t> the evaluation of </a:t>
            </a:r>
            <a:r>
              <a:rPr lang="en-US" b="1" dirty="0" smtClean="0"/>
              <a:t>match(x, A:B:[])</a:t>
            </a:r>
            <a:r>
              <a:rPr lang="en-US" dirty="0" smtClean="0"/>
              <a:t> produces </a:t>
            </a:r>
            <a:r>
              <a:rPr lang="en-US" b="1" dirty="0" smtClean="0"/>
              <a:t>F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Which strings are not substrings of </a:t>
            </a:r>
            <a:r>
              <a:rPr lang="ru-RU" b="1" dirty="0" smtClean="0"/>
              <a:t>"</a:t>
            </a:r>
            <a:r>
              <a:rPr lang="en-US" b="1" dirty="0" smtClean="0"/>
              <a:t>AB"</a:t>
            </a:r>
            <a:r>
              <a:rPr lang="en-US" dirty="0" smtClean="0"/>
              <a:t>?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en-US" dirty="0" smtClean="0"/>
              <a:t>Valentin F. Turchin (1931-2010)</a:t>
            </a:r>
            <a:endParaRPr lang="ru-RU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-36512" y="1196752"/>
            <a:ext cx="4752528" cy="558924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V.F. Turchin </a:t>
            </a:r>
            <a:r>
              <a:rPr lang="ru-RU" dirty="0" smtClean="0"/>
              <a:t>— а </a:t>
            </a:r>
            <a:r>
              <a:rPr lang="en-US" dirty="0" smtClean="0"/>
              <a:t>well-known scientist in Nuclear Physics, Computer Sc., and Philosophy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General theory of evolution: </a:t>
            </a:r>
            <a:r>
              <a:rPr lang="en-US" b="1" dirty="0" smtClean="0"/>
              <a:t>Metasystem Transitions Theory</a:t>
            </a:r>
            <a:endParaRPr lang="ru-RU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Evolution</a:t>
            </a:r>
            <a:r>
              <a:rPr lang="ru-RU" dirty="0" smtClean="0"/>
              <a:t> — а </a:t>
            </a:r>
            <a:r>
              <a:rPr lang="en-US" dirty="0" smtClean="0"/>
              <a:t>sequence</a:t>
            </a:r>
            <a:r>
              <a:rPr lang="ru-RU" dirty="0" smtClean="0"/>
              <a:t> </a:t>
            </a:r>
            <a:r>
              <a:rPr lang="en-US" dirty="0" smtClean="0"/>
              <a:t>of metasystem transitions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Metasystem transition is </a:t>
            </a:r>
            <a:r>
              <a:rPr lang="ru-RU" dirty="0" smtClean="0"/>
              <a:t>а </a:t>
            </a:r>
            <a:r>
              <a:rPr lang="en-US" dirty="0" smtClean="0"/>
              <a:t>quantum (step) of evolution</a:t>
            </a:r>
            <a:endParaRPr lang="ru-RU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Conditions necessary for the metasystem transition</a:t>
            </a:r>
            <a:endParaRPr lang="ru-RU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Conditions of unlimited evolution </a:t>
            </a:r>
            <a:r>
              <a:rPr lang="ru-RU" dirty="0" smtClean="0"/>
              <a:t>— </a:t>
            </a:r>
            <a:r>
              <a:rPr lang="en-US" dirty="0" smtClean="0"/>
              <a:t>how to support unlimited development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How to support stagnation</a:t>
            </a:r>
            <a:endParaRPr lang="ru-RU" dirty="0"/>
          </a:p>
        </p:txBody>
      </p:sp>
      <p:pic>
        <p:nvPicPr>
          <p:cNvPr id="4100" name="Picture 4" descr="Валентин Федорович Турчин-меньше"/>
          <p:cNvPicPr>
            <a:picLocks noChangeAspect="1" noChangeArrowheads="1"/>
          </p:cNvPicPr>
          <p:nvPr/>
        </p:nvPicPr>
        <p:blipFill>
          <a:blip r:embed="rId3" cstate="print"/>
          <a:srcRect l="22258" r="22256"/>
          <a:stretch>
            <a:fillRect/>
          </a:stretch>
        </p:blipFill>
        <p:spPr bwMode="auto">
          <a:xfrm>
            <a:off x="4716016" y="1268760"/>
            <a:ext cx="4214812" cy="535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51"/>
            <a:chExt cx="5826" cy="42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88" y="51"/>
              <a:ext cx="1179" cy="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Группа 86"/>
            <p:cNvGrpSpPr>
              <a:grpSpLocks/>
            </p:cNvGrpSpPr>
            <p:nvPr/>
          </p:nvGrpSpPr>
          <p:grpSpPr bwMode="auto">
            <a:xfrm>
              <a:off x="569" y="1882"/>
              <a:ext cx="2939" cy="328"/>
              <a:chOff x="904031" y="2987660"/>
              <a:chExt cx="4664970" cy="521051"/>
            </a:xfrm>
          </p:grpSpPr>
          <p:sp>
            <p:nvSpPr>
              <p:cNvPr id="18578" name="TextBox 139"/>
              <p:cNvSpPr txBox="1">
                <a:spLocks noChangeArrowheads="1"/>
              </p:cNvSpPr>
              <p:nvPr/>
            </p:nvSpPr>
            <p:spPr bwMode="auto">
              <a:xfrm>
                <a:off x="904031" y="2987660"/>
                <a:ext cx="923788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79" name="TextBox 140"/>
              <p:cNvSpPr txBox="1">
                <a:spLocks noChangeArrowheads="1"/>
              </p:cNvSpPr>
              <p:nvPr/>
            </p:nvSpPr>
            <p:spPr bwMode="auto">
              <a:xfrm>
                <a:off x="4246810" y="3141751"/>
                <a:ext cx="1322191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8" name="Группа 73"/>
            <p:cNvGrpSpPr>
              <a:grpSpLocks/>
            </p:cNvGrpSpPr>
            <p:nvPr/>
          </p:nvGrpSpPr>
          <p:grpSpPr bwMode="auto">
            <a:xfrm>
              <a:off x="22" y="436"/>
              <a:ext cx="4219" cy="726"/>
              <a:chOff x="35496" y="691926"/>
              <a:chExt cx="6696744" cy="115289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5496" y="871372"/>
                <a:ext cx="287299" cy="28901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564025" y="980945"/>
                <a:ext cx="3168215" cy="86387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if (x1==A,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m(x2, B:[], x1:x2, A:B:[]),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n(x1:x2, A:B:[]))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9" name="Соединительная линия уступом 8"/>
              <p:cNvCxnSpPr>
                <a:stCxn id="5" idx="1"/>
                <a:endCxn id="6" idx="0"/>
              </p:cNvCxnSpPr>
              <p:nvPr/>
            </p:nvCxnSpPr>
            <p:spPr>
              <a:xfrm rot="10800000" flipV="1">
                <a:off x="179939" y="691926"/>
                <a:ext cx="1223794" cy="17944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Соединительная линия уступом 8"/>
              <p:cNvCxnSpPr>
                <a:stCxn id="7" idx="0"/>
                <a:endCxn id="5" idx="3"/>
              </p:cNvCxnSpPr>
              <p:nvPr/>
            </p:nvCxnSpPr>
            <p:spPr>
              <a:xfrm rot="16200000" flipV="1">
                <a:off x="4391726" y="224538"/>
                <a:ext cx="289019" cy="1223795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65"/>
            <p:cNvGrpSpPr>
              <a:grpSpLocks/>
            </p:cNvGrpSpPr>
            <p:nvPr/>
          </p:nvGrpSpPr>
          <p:grpSpPr bwMode="auto">
            <a:xfrm>
              <a:off x="884" y="233"/>
              <a:ext cx="1588" cy="294"/>
              <a:chOff x="1403648" y="369442"/>
              <a:chExt cx="2520000" cy="466484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1403648" y="547150"/>
                <a:ext cx="2520000" cy="2887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m(x, A:B:[], 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4" name="Соединительная линия уступом 8"/>
              <p:cNvCxnSpPr>
                <a:stCxn id="4" idx="2"/>
                <a:endCxn id="5" idx="0"/>
              </p:cNvCxnSpPr>
              <p:nvPr/>
            </p:nvCxnSpPr>
            <p:spPr>
              <a:xfrm rot="5400000">
                <a:off x="2574001" y="457502"/>
                <a:ext cx="179294" cy="317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79"/>
            <p:cNvGrpSpPr>
              <a:grpSpLocks/>
            </p:cNvGrpSpPr>
            <p:nvPr/>
          </p:nvGrpSpPr>
          <p:grpSpPr bwMode="auto">
            <a:xfrm>
              <a:off x="295" y="890"/>
              <a:ext cx="5352" cy="476"/>
              <a:chOff x="467544" y="1412824"/>
              <a:chExt cx="8496696" cy="755976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67544" y="1844810"/>
                <a:ext cx="2771904" cy="28746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m(x2, B:[], A:x2,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6732111" y="1881339"/>
                <a:ext cx="2232129" cy="28746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n(x1</a:t>
                </a:r>
                <a:r>
                  <a:rPr lang="en-US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1" name="Соединительная линия уступом 8"/>
              <p:cNvCxnSpPr>
                <a:stCxn id="20" idx="0"/>
                <a:endCxn id="7" idx="3"/>
              </p:cNvCxnSpPr>
              <p:nvPr/>
            </p:nvCxnSpPr>
            <p:spPr>
              <a:xfrm rot="16200000" flipV="1">
                <a:off x="7055885" y="1089050"/>
                <a:ext cx="468515" cy="111606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8"/>
              <p:cNvCxnSpPr>
                <a:stCxn id="7" idx="1"/>
                <a:endCxn id="18" idx="0"/>
              </p:cNvCxnSpPr>
              <p:nvPr/>
            </p:nvCxnSpPr>
            <p:spPr>
              <a:xfrm rot="10800000" flipV="1">
                <a:off x="1853496" y="1412824"/>
                <a:ext cx="1711405" cy="43198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84"/>
            <p:cNvGrpSpPr>
              <a:grpSpLocks/>
            </p:cNvGrpSpPr>
            <p:nvPr/>
          </p:nvGrpSpPr>
          <p:grpSpPr bwMode="auto">
            <a:xfrm>
              <a:off x="22" y="1253"/>
              <a:ext cx="3130" cy="726"/>
              <a:chOff x="35496" y="1988824"/>
              <a:chExt cx="4968552" cy="1152802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5496" y="2277818"/>
                <a:ext cx="287319" cy="28740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33" name="Соединительная линия уступом 8"/>
              <p:cNvCxnSpPr>
                <a:stCxn id="18" idx="1"/>
                <a:endCxn id="30" idx="0"/>
              </p:cNvCxnSpPr>
              <p:nvPr/>
            </p:nvCxnSpPr>
            <p:spPr>
              <a:xfrm rot="10800000" flipV="1">
                <a:off x="179950" y="1988824"/>
                <a:ext cx="287318" cy="28899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1835604" y="2277818"/>
                <a:ext cx="3168444" cy="86380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(x3==B,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m(x4, [], A:x3:x4, A:B:[]),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:x3:x4, A:B:[]))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Соединительная линия уступом 8"/>
              <p:cNvCxnSpPr>
                <a:stCxn id="39" idx="0"/>
                <a:endCxn id="18" idx="3"/>
              </p:cNvCxnSpPr>
              <p:nvPr/>
            </p:nvCxnSpPr>
            <p:spPr>
              <a:xfrm rot="16200000" flipV="1">
                <a:off x="3184847" y="2042840"/>
                <a:ext cx="288994" cy="180963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93"/>
            <p:cNvGrpSpPr>
              <a:grpSpLocks/>
            </p:cNvGrpSpPr>
            <p:nvPr/>
          </p:nvGrpSpPr>
          <p:grpSpPr bwMode="auto">
            <a:xfrm>
              <a:off x="476" y="2387"/>
              <a:ext cx="907" cy="363"/>
              <a:chOff x="755576" y="3789040"/>
              <a:chExt cx="1440128" cy="576064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755576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908313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0" name="Соединительная линия уступом 8"/>
              <p:cNvCxnSpPr>
                <a:stCxn id="44" idx="2"/>
                <a:endCxn id="48" idx="3"/>
              </p:cNvCxnSpPr>
              <p:nvPr/>
            </p:nvCxnSpPr>
            <p:spPr>
              <a:xfrm rot="5400000">
                <a:off x="1043081" y="3788926"/>
                <a:ext cx="431652" cy="431879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Соединительная линия уступом 8"/>
              <p:cNvCxnSpPr>
                <a:stCxn id="44" idx="2"/>
                <a:endCxn id="49" idx="1"/>
              </p:cNvCxnSpPr>
              <p:nvPr/>
            </p:nvCxnSpPr>
            <p:spPr>
              <a:xfrm rot="16200000" flipH="1">
                <a:off x="1475754" y="3788132"/>
                <a:ext cx="431652" cy="433467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96"/>
            <p:cNvGrpSpPr>
              <a:grpSpLocks/>
            </p:cNvGrpSpPr>
            <p:nvPr/>
          </p:nvGrpSpPr>
          <p:grpSpPr bwMode="auto">
            <a:xfrm>
              <a:off x="3470" y="1367"/>
              <a:ext cx="2222" cy="907"/>
              <a:chOff x="5508104" y="2169602"/>
              <a:chExt cx="3528048" cy="1440048"/>
            </a:xfrm>
          </p:grpSpPr>
          <p:cxnSp>
            <p:nvCxnSpPr>
              <p:cNvPr id="81" name="Соединительная линия уступом 8"/>
              <p:cNvCxnSpPr/>
              <p:nvPr/>
            </p:nvCxnSpPr>
            <p:spPr>
              <a:xfrm rot="5400000">
                <a:off x="7794512" y="2258513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2" name="Соединительная линия уступом 8"/>
              <p:cNvCxnSpPr/>
              <p:nvPr/>
            </p:nvCxnSpPr>
            <p:spPr>
              <a:xfrm rot="5400000">
                <a:off x="7794512" y="2690369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5508104" y="2314083"/>
                <a:ext cx="3491530" cy="28737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5939980" y="2745938"/>
                <a:ext cx="3096172" cy="86371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if(x1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==B,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m(x2, 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7" name="Группа 100"/>
            <p:cNvGrpSpPr>
              <a:grpSpLocks/>
            </p:cNvGrpSpPr>
            <p:nvPr/>
          </p:nvGrpSpPr>
          <p:grpSpPr bwMode="auto">
            <a:xfrm>
              <a:off x="3113" y="2976"/>
              <a:ext cx="998" cy="454"/>
              <a:chOff x="4942255" y="4725080"/>
              <a:chExt cx="1584144" cy="720144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942255" y="5156532"/>
                <a:ext cx="287304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6239094" y="5156532"/>
                <a:ext cx="287305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6" name="Соединительная линия уступом 8"/>
              <p:cNvCxnSpPr>
                <a:stCxn id="76" idx="0"/>
                <a:endCxn id="70" idx="2"/>
              </p:cNvCxnSpPr>
              <p:nvPr/>
            </p:nvCxnSpPr>
            <p:spPr>
              <a:xfrm rot="16200000" flipV="1">
                <a:off x="5833684" y="4608263"/>
                <a:ext cx="431452" cy="66508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Соединительная линия уступом 8"/>
              <p:cNvCxnSpPr>
                <a:stCxn id="75" idx="0"/>
                <a:endCxn id="70" idx="2"/>
              </p:cNvCxnSpPr>
              <p:nvPr/>
            </p:nvCxnSpPr>
            <p:spPr>
              <a:xfrm rot="5400000" flipH="1" flipV="1">
                <a:off x="5186058" y="4625723"/>
                <a:ext cx="431452" cy="63016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87"/>
            <p:cNvGrpSpPr>
              <a:grpSpLocks/>
            </p:cNvGrpSpPr>
            <p:nvPr/>
          </p:nvGrpSpPr>
          <p:grpSpPr bwMode="auto">
            <a:xfrm>
              <a:off x="68" y="1979"/>
              <a:ext cx="3402" cy="408"/>
              <a:chOff x="107504" y="3141626"/>
              <a:chExt cx="5400600" cy="647414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107504" y="3501829"/>
                <a:ext cx="2735225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m(x4, [], A:B:x4,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3060213" y="3501829"/>
                <a:ext cx="2447891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</a:t>
                </a:r>
                <a:r>
                  <a:rPr lang="en-US" baseline="-25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/{B}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:x4, A:B:[])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71" name="Соединительная линия уступом 8"/>
              <p:cNvCxnSpPr>
                <a:stCxn id="46" idx="0"/>
                <a:endCxn id="39" idx="2"/>
              </p:cNvCxnSpPr>
              <p:nvPr/>
            </p:nvCxnSpPr>
            <p:spPr>
              <a:xfrm rot="16200000" flipV="1">
                <a:off x="3672264" y="2889933"/>
                <a:ext cx="360203" cy="863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оединительная линия уступом 8"/>
              <p:cNvCxnSpPr>
                <a:stCxn id="44" idx="0"/>
                <a:endCxn id="39" idx="2"/>
              </p:cNvCxnSpPr>
              <p:nvPr/>
            </p:nvCxnSpPr>
            <p:spPr>
              <a:xfrm rot="5400000" flipH="1" flipV="1">
                <a:off x="2268139" y="2349397"/>
                <a:ext cx="360203" cy="19446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101"/>
            <p:cNvGrpSpPr>
              <a:grpSpLocks/>
            </p:cNvGrpSpPr>
            <p:nvPr/>
          </p:nvGrpSpPr>
          <p:grpSpPr bwMode="auto">
            <a:xfrm>
              <a:off x="4468" y="2977"/>
              <a:ext cx="1224" cy="753"/>
              <a:chOff x="7092280" y="4725874"/>
              <a:chExt cx="1944000" cy="1195958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7092280" y="4868817"/>
                <a:ext cx="1944000" cy="5765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Скругленный прямоугольник 77"/>
              <p:cNvSpPr/>
              <p:nvPr/>
            </p:nvSpPr>
            <p:spPr>
              <a:xfrm>
                <a:off x="7919751" y="5634358"/>
                <a:ext cx="289059" cy="28747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3" name="Соединительная линия уступом 8"/>
              <p:cNvCxnSpPr>
                <a:stCxn id="69" idx="2"/>
                <a:endCxn id="77" idx="0"/>
              </p:cNvCxnSpPr>
              <p:nvPr/>
            </p:nvCxnSpPr>
            <p:spPr>
              <a:xfrm rot="5400000">
                <a:off x="7992014" y="4798140"/>
                <a:ext cx="144531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6" name="Соединительная линия уступом 8"/>
              <p:cNvCxnSpPr>
                <a:stCxn id="77" idx="2"/>
                <a:endCxn id="78" idx="0"/>
              </p:cNvCxnSpPr>
              <p:nvPr/>
            </p:nvCxnSpPr>
            <p:spPr>
              <a:xfrm rot="5400000">
                <a:off x="7969778" y="5539857"/>
                <a:ext cx="189003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95"/>
            <p:cNvGrpSpPr>
              <a:grpSpLocks/>
            </p:cNvGrpSpPr>
            <p:nvPr/>
          </p:nvGrpSpPr>
          <p:grpSpPr bwMode="auto">
            <a:xfrm>
              <a:off x="453" y="2387"/>
              <a:ext cx="2540" cy="1905"/>
              <a:chOff x="719796" y="3789040"/>
              <a:chExt cx="4032000" cy="3024336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719796" y="4509801"/>
                <a:ext cx="4032000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791229" y="4868593"/>
                <a:ext cx="3889134" cy="86523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(A==B,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1619852" y="5805264"/>
                <a:ext cx="2231887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719796" y="6165644"/>
                <a:ext cx="4032000" cy="28735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[])</a:t>
                </a:r>
              </a:p>
            </p:txBody>
          </p:sp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91342" y="6526025"/>
                <a:ext cx="288907" cy="28735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9" name="Соединительная линия уступом 8"/>
              <p:cNvCxnSpPr>
                <a:stCxn id="57" idx="2"/>
                <a:endCxn id="59" idx="0"/>
              </p:cNvCxnSpPr>
              <p:nvPr/>
            </p:nvCxnSpPr>
            <p:spPr>
              <a:xfrm rot="5400000">
                <a:off x="2700075" y="4832873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0" name="Соединительная линия уступом 8"/>
              <p:cNvCxnSpPr>
                <a:stCxn id="46" idx="2"/>
                <a:endCxn id="57" idx="0"/>
              </p:cNvCxnSpPr>
              <p:nvPr/>
            </p:nvCxnSpPr>
            <p:spPr>
              <a:xfrm rot="5400000">
                <a:off x="3149273" y="3375563"/>
                <a:ext cx="720761" cy="154771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Соединительная линия уступом 8"/>
              <p:cNvCxnSpPr>
                <a:stCxn id="61" idx="2"/>
                <a:endCxn id="62" idx="0"/>
              </p:cNvCxnSpPr>
              <p:nvPr/>
            </p:nvCxnSpPr>
            <p:spPr>
              <a:xfrm rot="5400000">
                <a:off x="2700075" y="6128336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3" name="Соединительная линия уступом 8"/>
              <p:cNvCxnSpPr>
                <a:stCxn id="62" idx="2"/>
                <a:endCxn id="65" idx="0"/>
              </p:cNvCxnSpPr>
              <p:nvPr/>
            </p:nvCxnSpPr>
            <p:spPr>
              <a:xfrm rot="5400000">
                <a:off x="2700075" y="6488716"/>
                <a:ext cx="71442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7" name="Соединительная линия уступом 8"/>
              <p:cNvCxnSpPr>
                <a:stCxn id="59" idx="2"/>
                <a:endCxn id="61" idx="0"/>
              </p:cNvCxnSpPr>
              <p:nvPr/>
            </p:nvCxnSpPr>
            <p:spPr>
              <a:xfrm rot="5400000">
                <a:off x="2699281" y="5768750"/>
                <a:ext cx="73029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72"/>
            <p:cNvGrpSpPr>
              <a:grpSpLocks/>
            </p:cNvGrpSpPr>
            <p:nvPr/>
          </p:nvGrpSpPr>
          <p:grpSpPr bwMode="auto">
            <a:xfrm>
              <a:off x="295" y="210"/>
              <a:ext cx="2901" cy="231"/>
              <a:chOff x="467544" y="332656"/>
              <a:chExt cx="4606149" cy="367740"/>
            </a:xfrm>
          </p:grpSpPr>
          <p:sp>
            <p:nvSpPr>
              <p:cNvPr id="18532" name="TextBox 127"/>
              <p:cNvSpPr txBox="1">
                <a:spLocks noChangeArrowheads="1"/>
              </p:cNvSpPr>
              <p:nvPr/>
            </p:nvSpPr>
            <p:spPr bwMode="auto">
              <a:xfrm>
                <a:off x="467544" y="332656"/>
                <a:ext cx="838348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3" name="TextBox 128"/>
              <p:cNvSpPr txBox="1">
                <a:spLocks noChangeArrowheads="1"/>
              </p:cNvSpPr>
              <p:nvPr/>
            </p:nvSpPr>
            <p:spPr bwMode="auto">
              <a:xfrm>
                <a:off x="3924141" y="332656"/>
                <a:ext cx="1149552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x1:x2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6" name="Группа 78"/>
            <p:cNvGrpSpPr>
              <a:grpSpLocks/>
            </p:cNvGrpSpPr>
            <p:nvPr/>
          </p:nvGrpSpPr>
          <p:grpSpPr bwMode="auto">
            <a:xfrm>
              <a:off x="1657" y="657"/>
              <a:ext cx="3348" cy="237"/>
              <a:chOff x="2630619" y="1043444"/>
              <a:chExt cx="5314645" cy="375456"/>
            </a:xfrm>
          </p:grpSpPr>
          <p:sp>
            <p:nvSpPr>
              <p:cNvPr id="18530" name="TextBox 129"/>
              <p:cNvSpPr txBox="1">
                <a:spLocks noChangeArrowheads="1"/>
              </p:cNvSpPr>
              <p:nvPr/>
            </p:nvSpPr>
            <p:spPr bwMode="auto">
              <a:xfrm>
                <a:off x="2630619" y="1043444"/>
                <a:ext cx="925459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A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1" name="TextBox 130"/>
              <p:cNvSpPr txBox="1">
                <a:spLocks noChangeArrowheads="1"/>
              </p:cNvSpPr>
              <p:nvPr/>
            </p:nvSpPr>
            <p:spPr bwMode="auto">
              <a:xfrm>
                <a:off x="6746770" y="1052949"/>
                <a:ext cx="1198494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/{A}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7" name="Группа 91"/>
            <p:cNvGrpSpPr>
              <a:grpSpLocks/>
            </p:cNvGrpSpPr>
            <p:nvPr/>
          </p:nvGrpSpPr>
          <p:grpSpPr bwMode="auto">
            <a:xfrm>
              <a:off x="22" y="2387"/>
              <a:ext cx="1762" cy="231"/>
              <a:chOff x="35496" y="3789040"/>
              <a:chExt cx="2797199" cy="367740"/>
            </a:xfrm>
          </p:grpSpPr>
          <p:sp>
            <p:nvSpPr>
              <p:cNvPr id="18528" name="TextBox 133"/>
              <p:cNvSpPr txBox="1">
                <a:spLocks noChangeArrowheads="1"/>
              </p:cNvSpPr>
              <p:nvPr/>
            </p:nvSpPr>
            <p:spPr bwMode="auto">
              <a:xfrm>
                <a:off x="35496" y="3789040"/>
                <a:ext cx="96362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9" name="TextBox 134"/>
              <p:cNvSpPr txBox="1">
                <a:spLocks noChangeArrowheads="1"/>
              </p:cNvSpPr>
              <p:nvPr/>
            </p:nvSpPr>
            <p:spPr bwMode="auto">
              <a:xfrm>
                <a:off x="1557922" y="3789040"/>
                <a:ext cx="1274773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x5:x6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8" name="Группа 97"/>
            <p:cNvGrpSpPr>
              <a:grpSpLocks/>
            </p:cNvGrpSpPr>
            <p:nvPr/>
          </p:nvGrpSpPr>
          <p:grpSpPr bwMode="auto">
            <a:xfrm>
              <a:off x="3696" y="2296"/>
              <a:ext cx="2130" cy="231"/>
              <a:chOff x="5868144" y="3645024"/>
              <a:chExt cx="3381406" cy="366162"/>
            </a:xfrm>
          </p:grpSpPr>
          <p:sp>
            <p:nvSpPr>
              <p:cNvPr id="18526" name="TextBox 135"/>
              <p:cNvSpPr txBox="1">
                <a:spLocks noChangeArrowheads="1"/>
              </p:cNvSpPr>
              <p:nvPr/>
            </p:nvSpPr>
            <p:spPr bwMode="auto">
              <a:xfrm>
                <a:off x="7927151" y="3645024"/>
                <a:ext cx="1322399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x1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7" name="TextBox 136"/>
              <p:cNvSpPr txBox="1">
                <a:spLocks noChangeArrowheads="1"/>
              </p:cNvSpPr>
              <p:nvPr/>
            </p:nvSpPr>
            <p:spPr bwMode="auto">
              <a:xfrm>
                <a:off x="5868144" y="3645024"/>
                <a:ext cx="923934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9" name="Группа 99"/>
            <p:cNvGrpSpPr>
              <a:grpSpLocks/>
            </p:cNvGrpSpPr>
            <p:nvPr/>
          </p:nvGrpSpPr>
          <p:grpSpPr bwMode="auto">
            <a:xfrm>
              <a:off x="2977" y="2971"/>
              <a:ext cx="1484" cy="231"/>
              <a:chOff x="4726231" y="4715852"/>
              <a:chExt cx="2354941" cy="367740"/>
            </a:xfrm>
          </p:grpSpPr>
          <p:sp>
            <p:nvSpPr>
              <p:cNvPr id="18524" name="TextBox 137"/>
              <p:cNvSpPr txBox="1">
                <a:spLocks noChangeArrowheads="1"/>
              </p:cNvSpPr>
              <p:nvPr/>
            </p:nvSpPr>
            <p:spPr bwMode="auto">
              <a:xfrm>
                <a:off x="4726231" y="4715852"/>
                <a:ext cx="96324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5" name="TextBox 138"/>
              <p:cNvSpPr txBox="1">
                <a:spLocks noChangeArrowheads="1"/>
              </p:cNvSpPr>
              <p:nvPr/>
            </p:nvSpPr>
            <p:spPr bwMode="auto">
              <a:xfrm>
                <a:off x="5806901" y="4715852"/>
                <a:ext cx="127427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x7:x8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1" name="Группа 98"/>
            <p:cNvGrpSpPr>
              <a:grpSpLocks/>
            </p:cNvGrpSpPr>
            <p:nvPr/>
          </p:nvGrpSpPr>
          <p:grpSpPr bwMode="auto">
            <a:xfrm>
              <a:off x="3113" y="2274"/>
              <a:ext cx="2466" cy="702"/>
              <a:chOff x="4942255" y="3609650"/>
              <a:chExt cx="3914025" cy="1115430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7272259" y="4148298"/>
                <a:ext cx="1584021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4942255" y="4148298"/>
                <a:ext cx="1547515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2" name="Соединительная линия уступом 8"/>
              <p:cNvCxnSpPr>
                <a:stCxn id="70" idx="0"/>
                <a:endCxn id="68" idx="2"/>
              </p:cNvCxnSpPr>
              <p:nvPr/>
            </p:nvCxnSpPr>
            <p:spPr>
              <a:xfrm rot="5400000" flipH="1" flipV="1">
                <a:off x="6333137" y="2993319"/>
                <a:ext cx="538648" cy="1771311"/>
              </a:xfrm>
              <a:prstGeom prst="bentConnector3">
                <a:avLst>
                  <a:gd name="adj1" fmla="val 2246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Соединительная линия уступом 8"/>
              <p:cNvCxnSpPr>
                <a:stCxn id="69" idx="0"/>
                <a:endCxn id="68" idx="2"/>
              </p:cNvCxnSpPr>
              <p:nvPr/>
            </p:nvCxnSpPr>
            <p:spPr>
              <a:xfrm rot="16200000" flipV="1">
                <a:off x="7506868" y="3590899"/>
                <a:ext cx="538648" cy="576152"/>
              </a:xfrm>
              <a:prstGeom prst="bentConnector3">
                <a:avLst>
                  <a:gd name="adj1" fmla="val 2219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24" name="Группа 83"/>
            <p:cNvGrpSpPr>
              <a:grpSpLocks/>
            </p:cNvGrpSpPr>
            <p:nvPr/>
          </p:nvGrpSpPr>
          <p:grpSpPr bwMode="auto">
            <a:xfrm>
              <a:off x="0" y="975"/>
              <a:ext cx="3002" cy="464"/>
              <a:chOff x="0" y="1547500"/>
              <a:chExt cx="4765237" cy="737075"/>
            </a:xfrm>
          </p:grpSpPr>
          <p:sp>
            <p:nvSpPr>
              <p:cNvPr id="18518" name="TextBox 131"/>
              <p:cNvSpPr txBox="1">
                <a:spLocks noChangeArrowheads="1"/>
              </p:cNvSpPr>
              <p:nvPr/>
            </p:nvSpPr>
            <p:spPr bwMode="auto">
              <a:xfrm>
                <a:off x="0" y="1547500"/>
                <a:ext cx="963524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19" name="TextBox 132"/>
              <p:cNvSpPr txBox="1">
                <a:spLocks noChangeArrowheads="1"/>
              </p:cNvSpPr>
              <p:nvPr/>
            </p:nvSpPr>
            <p:spPr bwMode="auto">
              <a:xfrm>
                <a:off x="3419161" y="1917626"/>
                <a:ext cx="1346076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x3:x4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56" name="Группа 155"/>
          <p:cNvGrpSpPr/>
          <p:nvPr/>
        </p:nvGrpSpPr>
        <p:grpSpPr>
          <a:xfrm>
            <a:off x="-5646" y="116632"/>
            <a:ext cx="9248775" cy="6732587"/>
            <a:chOff x="0" y="125413"/>
            <a:chExt cx="9248775" cy="6732587"/>
          </a:xfrm>
        </p:grpSpPr>
        <p:sp>
          <p:nvSpPr>
            <p:cNvPr id="157" name="TextBox 139"/>
            <p:cNvSpPr txBox="1">
              <a:spLocks noChangeArrowheads="1"/>
            </p:cNvSpPr>
            <p:nvPr/>
          </p:nvSpPr>
          <p:spPr bwMode="auto">
            <a:xfrm>
              <a:off x="903288" y="3032125"/>
              <a:ext cx="923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TextBox 140"/>
            <p:cNvSpPr txBox="1">
              <a:spLocks noChangeArrowheads="1"/>
            </p:cNvSpPr>
            <p:nvPr/>
          </p:nvSpPr>
          <p:spPr bwMode="auto">
            <a:xfrm>
              <a:off x="4246564" y="3186112"/>
              <a:ext cx="13223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Скругленный прямоугольник 158"/>
            <p:cNvSpPr/>
            <p:nvPr/>
          </p:nvSpPr>
          <p:spPr bwMode="auto">
            <a:xfrm>
              <a:off x="2520662" y="125413"/>
              <a:ext cx="288032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Скругленный прямоугольник 159"/>
            <p:cNvSpPr/>
            <p:nvPr/>
          </p:nvSpPr>
          <p:spPr bwMode="auto">
            <a:xfrm>
              <a:off x="34925" y="915988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Скругленный прямоугольник 160"/>
            <p:cNvSpPr/>
            <p:nvPr/>
          </p:nvSpPr>
          <p:spPr bwMode="auto">
            <a:xfrm>
              <a:off x="5005467" y="1313916"/>
              <a:ext cx="288000" cy="288000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2" name="Соединительная линия уступом 8"/>
            <p:cNvCxnSpPr>
              <a:stCxn id="164" idx="1"/>
              <a:endCxn id="160" idx="0"/>
            </p:cNvCxnSpPr>
            <p:nvPr/>
          </p:nvCxnSpPr>
          <p:spPr bwMode="auto">
            <a:xfrm rot="10800000" flipV="1">
              <a:off x="178594" y="736600"/>
              <a:ext cx="2342084" cy="179387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Соединительная линия уступом 8"/>
            <p:cNvCxnSpPr>
              <a:stCxn id="161" idx="0"/>
              <a:endCxn id="164" idx="3"/>
            </p:cNvCxnSpPr>
            <p:nvPr/>
          </p:nvCxnSpPr>
          <p:spPr bwMode="auto">
            <a:xfrm rot="16200000" flipV="1">
              <a:off x="3690416" y="-145136"/>
              <a:ext cx="577315" cy="234078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Скругленный прямоугольник 163"/>
            <p:cNvSpPr/>
            <p:nvPr/>
          </p:nvSpPr>
          <p:spPr bwMode="auto">
            <a:xfrm>
              <a:off x="2520678" y="592138"/>
              <a:ext cx="288000" cy="288925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5" name="Соединительная линия уступом 8"/>
            <p:cNvCxnSpPr>
              <a:stCxn id="159" idx="2"/>
              <a:endCxn id="164" idx="0"/>
            </p:cNvCxnSpPr>
            <p:nvPr/>
          </p:nvCxnSpPr>
          <p:spPr bwMode="auto">
            <a:xfrm rot="5400000">
              <a:off x="2574984" y="502444"/>
              <a:ext cx="179388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66" name="Скругленный прямоугольник 165"/>
            <p:cNvSpPr/>
            <p:nvPr/>
          </p:nvSpPr>
          <p:spPr bwMode="auto">
            <a:xfrm>
              <a:off x="1706564" y="1889125"/>
              <a:ext cx="288000" cy="287338"/>
            </a:xfrm>
            <a:prstGeom prst="roundRect">
              <a:avLst>
                <a:gd name="adj" fmla="val 4981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Скругленный прямоугольник 170"/>
            <p:cNvSpPr/>
            <p:nvPr/>
          </p:nvSpPr>
          <p:spPr bwMode="auto">
            <a:xfrm>
              <a:off x="7737393" y="19256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2" name="Соединительная линия уступом 8"/>
            <p:cNvCxnSpPr>
              <a:stCxn id="171" idx="0"/>
              <a:endCxn id="161" idx="3"/>
            </p:cNvCxnSpPr>
            <p:nvPr/>
          </p:nvCxnSpPr>
          <p:spPr bwMode="auto">
            <a:xfrm rot="16200000" flipV="1">
              <a:off x="6353569" y="397814"/>
              <a:ext cx="467722" cy="258792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Соединительная линия уступом 8"/>
            <p:cNvCxnSpPr>
              <a:stCxn id="161" idx="1"/>
              <a:endCxn id="166" idx="0"/>
            </p:cNvCxnSpPr>
            <p:nvPr/>
          </p:nvCxnSpPr>
          <p:spPr bwMode="auto">
            <a:xfrm rot="10800000" flipV="1">
              <a:off x="1850565" y="1457915"/>
              <a:ext cx="3154903" cy="43120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Скругленный прямоугольник 173"/>
            <p:cNvSpPr/>
            <p:nvPr/>
          </p:nvSpPr>
          <p:spPr bwMode="auto">
            <a:xfrm>
              <a:off x="34925" y="2322513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5" name="Соединительная линия уступом 8"/>
            <p:cNvCxnSpPr>
              <a:stCxn id="166" idx="1"/>
              <a:endCxn id="174" idx="0"/>
            </p:cNvCxnSpPr>
            <p:nvPr/>
          </p:nvCxnSpPr>
          <p:spPr bwMode="auto">
            <a:xfrm rot="10800000" flipV="1">
              <a:off x="178594" y="2032793"/>
              <a:ext cx="1527970" cy="28971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Соединительная линия уступом 8"/>
            <p:cNvCxnSpPr>
              <a:stCxn id="220" idx="0"/>
              <a:endCxn id="166" idx="3"/>
            </p:cNvCxnSpPr>
            <p:nvPr/>
          </p:nvCxnSpPr>
          <p:spPr bwMode="auto">
            <a:xfrm rot="16200000" flipV="1">
              <a:off x="2418095" y="1609264"/>
              <a:ext cx="577851" cy="1424911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Скругленный прямоугольник 176"/>
            <p:cNvSpPr/>
            <p:nvPr/>
          </p:nvSpPr>
          <p:spPr bwMode="auto">
            <a:xfrm>
              <a:off x="755650" y="4122738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8" name="Скругленный прямоугольник 177"/>
            <p:cNvSpPr/>
            <p:nvPr/>
          </p:nvSpPr>
          <p:spPr bwMode="auto">
            <a:xfrm>
              <a:off x="1908175" y="4122738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9" name="Соединительная линия уступом 8"/>
            <p:cNvCxnSpPr>
              <a:stCxn id="187" idx="2"/>
              <a:endCxn id="177" idx="3"/>
            </p:cNvCxnSpPr>
            <p:nvPr/>
          </p:nvCxnSpPr>
          <p:spPr bwMode="auto">
            <a:xfrm rot="5400000">
              <a:off x="1042988" y="3833813"/>
              <a:ext cx="432594" cy="43259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Соединительная линия уступом 8"/>
            <p:cNvCxnSpPr>
              <a:stCxn id="187" idx="2"/>
              <a:endCxn id="178" idx="1"/>
            </p:cNvCxnSpPr>
            <p:nvPr/>
          </p:nvCxnSpPr>
          <p:spPr bwMode="auto">
            <a:xfrm rot="16200000" flipH="1">
              <a:off x="1475581" y="3833813"/>
              <a:ext cx="432594" cy="432593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Соединительная линия уступом 8"/>
            <p:cNvCxnSpPr>
              <a:stCxn id="171" idx="2"/>
              <a:endCxn id="218" idx="0"/>
            </p:cNvCxnSpPr>
            <p:nvPr/>
          </p:nvCxnSpPr>
          <p:spPr bwMode="auto">
            <a:xfrm rot="16200000" flipH="1">
              <a:off x="7814920" y="2279447"/>
              <a:ext cx="135905" cy="2959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2" name="Соединительная линия уступом 8"/>
            <p:cNvCxnSpPr>
              <a:stCxn id="218" idx="2"/>
              <a:endCxn id="219" idx="0"/>
            </p:cNvCxnSpPr>
            <p:nvPr/>
          </p:nvCxnSpPr>
          <p:spPr bwMode="auto">
            <a:xfrm rot="5400000">
              <a:off x="7464925" y="2659530"/>
              <a:ext cx="442740" cy="39611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3" name="Скругленный прямоугольник 182"/>
            <p:cNvSpPr/>
            <p:nvPr/>
          </p:nvSpPr>
          <p:spPr bwMode="auto">
            <a:xfrm>
              <a:off x="4941888" y="5200650"/>
              <a:ext cx="287337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Скругленный прямоугольник 183"/>
            <p:cNvSpPr/>
            <p:nvPr/>
          </p:nvSpPr>
          <p:spPr bwMode="auto">
            <a:xfrm>
              <a:off x="6238875" y="5200650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85" name="Соединительная линия уступом 8"/>
            <p:cNvCxnSpPr>
              <a:stCxn id="184" idx="0"/>
              <a:endCxn id="221" idx="2"/>
            </p:cNvCxnSpPr>
            <p:nvPr/>
          </p:nvCxnSpPr>
          <p:spPr bwMode="auto">
            <a:xfrm rot="16200000" flipV="1">
              <a:off x="5761038" y="4579144"/>
              <a:ext cx="576262" cy="666750"/>
            </a:xfrm>
            <a:prstGeom prst="bentConnector3">
              <a:avLst>
                <a:gd name="adj1" fmla="val 1529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Соединительная линия уступом 8"/>
            <p:cNvCxnSpPr>
              <a:stCxn id="183" idx="0"/>
              <a:endCxn id="221" idx="2"/>
            </p:cNvCxnSpPr>
            <p:nvPr/>
          </p:nvCxnSpPr>
          <p:spPr bwMode="auto">
            <a:xfrm rot="5400000" flipH="1" flipV="1">
              <a:off x="5112544" y="4597401"/>
              <a:ext cx="576262" cy="630237"/>
            </a:xfrm>
            <a:prstGeom prst="bentConnector3">
              <a:avLst>
                <a:gd name="adj1" fmla="val 16115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Скругленный прямоугольник 186"/>
            <p:cNvSpPr/>
            <p:nvPr/>
          </p:nvSpPr>
          <p:spPr bwMode="auto">
            <a:xfrm>
              <a:off x="1331640" y="3546475"/>
              <a:ext cx="287884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Скругленный прямоугольник 187"/>
            <p:cNvSpPr/>
            <p:nvPr/>
          </p:nvSpPr>
          <p:spPr bwMode="auto">
            <a:xfrm>
              <a:off x="4139952" y="3546475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89" name="Соединительная линия уступом 8"/>
            <p:cNvCxnSpPr>
              <a:stCxn id="188" idx="0"/>
              <a:endCxn id="220" idx="2"/>
            </p:cNvCxnSpPr>
            <p:nvPr/>
          </p:nvCxnSpPr>
          <p:spPr bwMode="auto">
            <a:xfrm rot="16200000" flipV="1">
              <a:off x="3527823" y="2789635"/>
              <a:ext cx="648493" cy="865188"/>
            </a:xfrm>
            <a:prstGeom prst="bentConnector3">
              <a:avLst>
                <a:gd name="adj1" fmla="val 2503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Соединительная линия уступом 8"/>
            <p:cNvCxnSpPr>
              <a:stCxn id="187" idx="0"/>
              <a:endCxn id="220" idx="2"/>
            </p:cNvCxnSpPr>
            <p:nvPr/>
          </p:nvCxnSpPr>
          <p:spPr bwMode="auto">
            <a:xfrm rot="5400000" flipH="1" flipV="1">
              <a:off x="2123282" y="2250283"/>
              <a:ext cx="648493" cy="1943893"/>
            </a:xfrm>
            <a:prstGeom prst="bentConnector3">
              <a:avLst>
                <a:gd name="adj1" fmla="val 2539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Скругленный прямоугольник 190"/>
            <p:cNvSpPr/>
            <p:nvPr/>
          </p:nvSpPr>
          <p:spPr bwMode="auto">
            <a:xfrm>
              <a:off x="7920038" y="5678488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92" name="Соединительная линия уступом 8"/>
            <p:cNvCxnSpPr>
              <a:stCxn id="222" idx="2"/>
              <a:endCxn id="223" idx="0"/>
            </p:cNvCxnSpPr>
            <p:nvPr/>
          </p:nvCxnSpPr>
          <p:spPr bwMode="auto">
            <a:xfrm rot="5400000">
              <a:off x="7847807" y="4841081"/>
              <a:ext cx="433387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3" name="Соединительная линия уступом 8"/>
            <p:cNvCxnSpPr>
              <a:stCxn id="223" idx="2"/>
              <a:endCxn id="191" idx="0"/>
            </p:cNvCxnSpPr>
            <p:nvPr/>
          </p:nvCxnSpPr>
          <p:spPr bwMode="auto">
            <a:xfrm rot="16200000" flipH="1">
              <a:off x="7897813" y="5511799"/>
              <a:ext cx="333375" cy="1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4" name="Скругленный прямоугольник 193"/>
            <p:cNvSpPr/>
            <p:nvPr/>
          </p:nvSpPr>
          <p:spPr bwMode="auto">
            <a:xfrm>
              <a:off x="2591499" y="45545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Скругленный прямоугольник 194"/>
            <p:cNvSpPr/>
            <p:nvPr/>
          </p:nvSpPr>
          <p:spPr bwMode="auto">
            <a:xfrm>
              <a:off x="2591499" y="5190533"/>
              <a:ext cx="288000" cy="288000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Скругленный прямоугольник 195"/>
            <p:cNvSpPr/>
            <p:nvPr/>
          </p:nvSpPr>
          <p:spPr bwMode="auto">
            <a:xfrm>
              <a:off x="2591499" y="58499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7" name="Скругленный прямоугольник 196"/>
            <p:cNvSpPr/>
            <p:nvPr/>
          </p:nvSpPr>
          <p:spPr bwMode="auto">
            <a:xfrm>
              <a:off x="2591499" y="6210300"/>
              <a:ext cx="288000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Скругленный прямоугольник 197"/>
            <p:cNvSpPr/>
            <p:nvPr/>
          </p:nvSpPr>
          <p:spPr bwMode="auto">
            <a:xfrm>
              <a:off x="2591037" y="6570663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99" name="Соединительная линия уступом 8"/>
            <p:cNvCxnSpPr>
              <a:stCxn id="194" idx="2"/>
              <a:endCxn id="195" idx="0"/>
            </p:cNvCxnSpPr>
            <p:nvPr/>
          </p:nvCxnSpPr>
          <p:spPr bwMode="auto">
            <a:xfrm rot="5400000">
              <a:off x="2561170" y="5016204"/>
              <a:ext cx="348658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0" name="Соединительная линия уступом 8"/>
            <p:cNvCxnSpPr>
              <a:stCxn id="188" idx="2"/>
              <a:endCxn id="194" idx="0"/>
            </p:cNvCxnSpPr>
            <p:nvPr/>
          </p:nvCxnSpPr>
          <p:spPr bwMode="auto">
            <a:xfrm rot="5400000">
              <a:off x="3149719" y="3419593"/>
              <a:ext cx="720725" cy="1549164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1" name="Соединительная линия уступом 8"/>
            <p:cNvCxnSpPr>
              <a:stCxn id="196" idx="2"/>
              <a:endCxn id="197" idx="0"/>
            </p:cNvCxnSpPr>
            <p:nvPr/>
          </p:nvCxnSpPr>
          <p:spPr bwMode="auto">
            <a:xfrm rot="5400000">
              <a:off x="2698987" y="6173787"/>
              <a:ext cx="73025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2" name="Соединительная линия уступом 8"/>
            <p:cNvCxnSpPr>
              <a:stCxn id="197" idx="2"/>
              <a:endCxn id="198" idx="0"/>
            </p:cNvCxnSpPr>
            <p:nvPr/>
          </p:nvCxnSpPr>
          <p:spPr bwMode="auto">
            <a:xfrm rot="16200000" flipH="1">
              <a:off x="2698987" y="6534149"/>
              <a:ext cx="73025" cy="1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3" name="Соединительная линия уступом 8"/>
            <p:cNvCxnSpPr>
              <a:stCxn id="195" idx="2"/>
              <a:endCxn id="196" idx="0"/>
            </p:cNvCxnSpPr>
            <p:nvPr/>
          </p:nvCxnSpPr>
          <p:spPr bwMode="auto">
            <a:xfrm rot="5400000">
              <a:off x="2549797" y="5664235"/>
              <a:ext cx="371405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04" name="TextBox 127"/>
            <p:cNvSpPr txBox="1">
              <a:spLocks noChangeArrowheads="1"/>
            </p:cNvSpPr>
            <p:nvPr/>
          </p:nvSpPr>
          <p:spPr bwMode="auto">
            <a:xfrm>
              <a:off x="468313" y="377825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" name="TextBox 128"/>
            <p:cNvSpPr txBox="1">
              <a:spLocks noChangeArrowheads="1"/>
            </p:cNvSpPr>
            <p:nvPr/>
          </p:nvSpPr>
          <p:spPr bwMode="auto">
            <a:xfrm>
              <a:off x="3924301" y="377825"/>
              <a:ext cx="1149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6" name="TextBox 129"/>
            <p:cNvSpPr txBox="1">
              <a:spLocks noChangeArrowheads="1"/>
            </p:cNvSpPr>
            <p:nvPr/>
          </p:nvSpPr>
          <p:spPr bwMode="auto">
            <a:xfrm>
              <a:off x="2630488" y="1087438"/>
              <a:ext cx="92551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7" name="TextBox 130"/>
            <p:cNvSpPr txBox="1">
              <a:spLocks noChangeArrowheads="1"/>
            </p:cNvSpPr>
            <p:nvPr/>
          </p:nvSpPr>
          <p:spPr bwMode="auto">
            <a:xfrm>
              <a:off x="6746875" y="1096963"/>
              <a:ext cx="13356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</a:t>
              </a:r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</a:t>
              </a:r>
              <a:r>
                <a:rPr lang="ru-RU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1</a:t>
              </a:r>
              <a:r>
                <a:rPr lang="en-US" baseline="-25000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A}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8" name="TextBox 133"/>
            <p:cNvSpPr txBox="1">
              <a:spLocks noChangeArrowheads="1"/>
            </p:cNvSpPr>
            <p:nvPr/>
          </p:nvSpPr>
          <p:spPr bwMode="auto">
            <a:xfrm>
              <a:off x="34925" y="3833813"/>
              <a:ext cx="9636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9" name="TextBox 134"/>
            <p:cNvSpPr txBox="1">
              <a:spLocks noChangeArrowheads="1"/>
            </p:cNvSpPr>
            <p:nvPr/>
          </p:nvSpPr>
          <p:spPr bwMode="auto">
            <a:xfrm>
              <a:off x="1557338" y="3833813"/>
              <a:ext cx="1274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x5:x6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0" name="TextBox 135"/>
            <p:cNvSpPr txBox="1">
              <a:spLocks noChangeArrowheads="1"/>
            </p:cNvSpPr>
            <p:nvPr/>
          </p:nvSpPr>
          <p:spPr bwMode="auto">
            <a:xfrm>
              <a:off x="7926388" y="3689350"/>
              <a:ext cx="1322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1" name="TextBox 136"/>
            <p:cNvSpPr txBox="1">
              <a:spLocks noChangeArrowheads="1"/>
            </p:cNvSpPr>
            <p:nvPr/>
          </p:nvSpPr>
          <p:spPr bwMode="auto">
            <a:xfrm>
              <a:off x="5867400" y="3689350"/>
              <a:ext cx="923926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2" name="TextBox 137"/>
            <p:cNvSpPr txBox="1">
              <a:spLocks noChangeArrowheads="1"/>
            </p:cNvSpPr>
            <p:nvPr/>
          </p:nvSpPr>
          <p:spPr bwMode="auto">
            <a:xfrm>
              <a:off x="4725988" y="4760913"/>
              <a:ext cx="9636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3" name="TextBox 138"/>
            <p:cNvSpPr txBox="1">
              <a:spLocks noChangeArrowheads="1"/>
            </p:cNvSpPr>
            <p:nvPr/>
          </p:nvSpPr>
          <p:spPr bwMode="auto">
            <a:xfrm>
              <a:off x="5807075" y="4760913"/>
              <a:ext cx="12747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x7:x8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14" name="Соединительная линия уступом 8"/>
            <p:cNvCxnSpPr>
              <a:stCxn id="221" idx="0"/>
              <a:endCxn id="219" idx="2"/>
            </p:cNvCxnSpPr>
            <p:nvPr/>
          </p:nvCxnSpPr>
          <p:spPr bwMode="auto">
            <a:xfrm rot="5400000" flipH="1" flipV="1">
              <a:off x="6116637" y="2965451"/>
              <a:ext cx="970756" cy="1772443"/>
            </a:xfrm>
            <a:prstGeom prst="bentConnector3">
              <a:avLst>
                <a:gd name="adj1" fmla="val 264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Соединительная линия уступом 8"/>
            <p:cNvCxnSpPr>
              <a:stCxn id="222" idx="0"/>
              <a:endCxn id="219" idx="2"/>
            </p:cNvCxnSpPr>
            <p:nvPr/>
          </p:nvCxnSpPr>
          <p:spPr bwMode="auto">
            <a:xfrm rot="16200000" flipV="1">
              <a:off x="7290991" y="3563540"/>
              <a:ext cx="970756" cy="576263"/>
            </a:xfrm>
            <a:prstGeom prst="bentConnector3">
              <a:avLst>
                <a:gd name="adj1" fmla="val 2596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131"/>
            <p:cNvSpPr txBox="1">
              <a:spLocks noChangeArrowheads="1"/>
            </p:cNvSpPr>
            <p:nvPr/>
          </p:nvSpPr>
          <p:spPr bwMode="auto">
            <a:xfrm>
              <a:off x="0" y="1592263"/>
              <a:ext cx="963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7" name="TextBox 132"/>
            <p:cNvSpPr txBox="1">
              <a:spLocks noChangeArrowheads="1"/>
            </p:cNvSpPr>
            <p:nvPr/>
          </p:nvSpPr>
          <p:spPr bwMode="auto">
            <a:xfrm>
              <a:off x="3419475" y="1962150"/>
              <a:ext cx="1346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Скругленный прямоугольник 217"/>
            <p:cNvSpPr/>
            <p:nvPr/>
          </p:nvSpPr>
          <p:spPr bwMode="auto">
            <a:xfrm>
              <a:off x="7740352" y="2348880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9" name="Скругленный прямоугольник 218"/>
            <p:cNvSpPr/>
            <p:nvPr/>
          </p:nvSpPr>
          <p:spPr bwMode="auto">
            <a:xfrm>
              <a:off x="7344237" y="3078957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0" name="Скругленный прямоугольник 219"/>
            <p:cNvSpPr/>
            <p:nvPr/>
          </p:nvSpPr>
          <p:spPr bwMode="auto">
            <a:xfrm>
              <a:off x="3275475" y="2610645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1" name="Скругленный прямоугольник 220"/>
            <p:cNvSpPr/>
            <p:nvPr/>
          </p:nvSpPr>
          <p:spPr bwMode="auto">
            <a:xfrm>
              <a:off x="5571083" y="4337050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Скругленный прямоугольник 221"/>
            <p:cNvSpPr/>
            <p:nvPr/>
          </p:nvSpPr>
          <p:spPr bwMode="auto">
            <a:xfrm>
              <a:off x="7919789" y="4337050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Скругленный прямоугольник 222"/>
            <p:cNvSpPr/>
            <p:nvPr/>
          </p:nvSpPr>
          <p:spPr bwMode="auto">
            <a:xfrm>
              <a:off x="7919789" y="5057775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28" name="Скругленный прямоугольник 227"/>
          <p:cNvSpPr/>
          <p:nvPr/>
        </p:nvSpPr>
        <p:spPr>
          <a:xfrm>
            <a:off x="-115536" y="780069"/>
            <a:ext cx="1800226" cy="576262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[]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-104247" y="2206253"/>
            <a:ext cx="1800226" cy="574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A:[]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611188" y="3933825"/>
            <a:ext cx="1800225" cy="574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A:B:[]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4787900" y="5027613"/>
            <a:ext cx="1800225" cy="576262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B:[]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36" name="Группа 91"/>
          <p:cNvGrpSpPr>
            <a:grpSpLocks/>
          </p:cNvGrpSpPr>
          <p:nvPr/>
        </p:nvGrpSpPr>
        <p:grpSpPr bwMode="auto">
          <a:xfrm>
            <a:off x="1403350" y="908050"/>
            <a:ext cx="6337300" cy="3457575"/>
            <a:chOff x="1403648" y="188640"/>
            <a:chExt cx="6336704" cy="3456384"/>
          </a:xfrm>
        </p:grpSpPr>
        <p:sp>
          <p:nvSpPr>
            <p:cNvPr id="237" name="Скругленный прямоугольник 236"/>
            <p:cNvSpPr/>
            <p:nvPr/>
          </p:nvSpPr>
          <p:spPr>
            <a:xfrm>
              <a:off x="1403648" y="188640"/>
              <a:ext cx="6336704" cy="3456384"/>
            </a:xfrm>
            <a:prstGeom prst="roundRect">
              <a:avLst>
                <a:gd name="adj" fmla="val 5698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Standard Computation: </a:t>
              </a:r>
              <a:endParaRPr lang="ru-RU" sz="2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/>
                <a:t> 	</a:t>
              </a:r>
              <a:r>
                <a:rPr lang="en-US" sz="2800" dirty="0"/>
                <a:t>input</a:t>
              </a:r>
              <a:r>
                <a:rPr lang="ru-RU" sz="2800" dirty="0"/>
                <a:t>— </a:t>
              </a:r>
              <a:r>
                <a:rPr lang="en-US" sz="2800" dirty="0"/>
                <a:t>given, output </a:t>
              </a:r>
              <a:r>
                <a:rPr lang="ru-RU" sz="2800" dirty="0"/>
                <a:t>— </a:t>
              </a:r>
              <a:r>
                <a:rPr lang="en-US" sz="2800" dirty="0"/>
                <a:t>unknown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Inverse Computation:</a:t>
              </a:r>
              <a:endParaRPr lang="ru-RU" sz="2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/>
                <a:t>	</a:t>
              </a:r>
              <a:r>
                <a:rPr lang="en-US" sz="2800" dirty="0"/>
                <a:t>output </a:t>
              </a:r>
              <a:r>
                <a:rPr lang="ru-RU" sz="2800" dirty="0"/>
                <a:t>— </a:t>
              </a:r>
              <a:r>
                <a:rPr lang="en-US" sz="2800" dirty="0"/>
                <a:t>given, input </a:t>
              </a:r>
              <a:r>
                <a:rPr lang="ru-RU" sz="2800" dirty="0"/>
                <a:t>— </a:t>
              </a:r>
              <a:r>
                <a:rPr lang="en-US" sz="2800" dirty="0"/>
                <a:t>unknown </a:t>
              </a:r>
              <a:endParaRPr lang="ru-RU" sz="2800" dirty="0"/>
            </a:p>
          </p:txBody>
        </p:sp>
        <p:grpSp>
          <p:nvGrpSpPr>
            <p:cNvPr id="238" name="Группа 86"/>
            <p:cNvGrpSpPr>
              <a:grpSpLocks/>
            </p:cNvGrpSpPr>
            <p:nvPr/>
          </p:nvGrpSpPr>
          <p:grpSpPr bwMode="auto">
            <a:xfrm>
              <a:off x="3294183" y="2132658"/>
              <a:ext cx="2555635" cy="1296540"/>
              <a:chOff x="4212699" y="6381130"/>
              <a:chExt cx="2555635" cy="1296540"/>
            </a:xfrm>
          </p:grpSpPr>
          <p:sp>
            <p:nvSpPr>
              <p:cNvPr id="239" name="Скругленный прямоугольник 238"/>
              <p:cNvSpPr/>
              <p:nvPr/>
            </p:nvSpPr>
            <p:spPr>
              <a:xfrm>
                <a:off x="4212699" y="6885781"/>
                <a:ext cx="2484204" cy="28723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match(x, A:B:[]) == 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Стрелка вниз 239"/>
              <p:cNvSpPr/>
              <p:nvPr/>
            </p:nvSpPr>
            <p:spPr>
              <a:xfrm>
                <a:off x="4860338" y="7173019"/>
                <a:ext cx="504778" cy="504651"/>
              </a:xfrm>
              <a:prstGeom prst="down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?</a:t>
                </a:r>
                <a:endParaRPr lang="ru-RU" dirty="0"/>
              </a:p>
            </p:txBody>
          </p:sp>
          <p:sp>
            <p:nvSpPr>
              <p:cNvPr id="241" name="Стрелка вниз 240"/>
              <p:cNvSpPr/>
              <p:nvPr/>
            </p:nvSpPr>
            <p:spPr>
              <a:xfrm>
                <a:off x="6265143" y="6381130"/>
                <a:ext cx="503191" cy="504651"/>
              </a:xfrm>
              <a:prstGeom prst="down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!</a:t>
                </a:r>
                <a:endParaRPr lang="ru-RU" dirty="0"/>
              </a:p>
            </p:txBody>
          </p:sp>
        </p:grpSp>
      </p:grpSp>
      <p:grpSp>
        <p:nvGrpSpPr>
          <p:cNvPr id="242" name="Группа 120"/>
          <p:cNvGrpSpPr/>
          <p:nvPr/>
        </p:nvGrpSpPr>
        <p:grpSpPr>
          <a:xfrm>
            <a:off x="3707904" y="4149080"/>
            <a:ext cx="1800000" cy="2304256"/>
            <a:chOff x="3707904" y="2060848"/>
            <a:chExt cx="1800000" cy="2304256"/>
          </a:xfrm>
          <a:solidFill>
            <a:srgbClr val="FFFF66"/>
          </a:solidFill>
        </p:grpSpPr>
        <p:sp>
          <p:nvSpPr>
            <p:cNvPr id="243" name="Скругленный прямоугольник 242"/>
            <p:cNvSpPr/>
            <p:nvPr/>
          </p:nvSpPr>
          <p:spPr>
            <a:xfrm>
              <a:off x="3707904" y="3789040"/>
              <a:ext cx="1800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B:[]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Скругленный прямоугольник 243"/>
            <p:cNvSpPr/>
            <p:nvPr/>
          </p:nvSpPr>
          <p:spPr>
            <a:xfrm>
              <a:off x="3707904" y="3212976"/>
              <a:ext cx="1800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A:B:[]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Скругленный прямоугольник 244"/>
            <p:cNvSpPr/>
            <p:nvPr/>
          </p:nvSpPr>
          <p:spPr>
            <a:xfrm>
              <a:off x="3707904" y="2636912"/>
              <a:ext cx="1800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A:[]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Скругленный прямоугольник 245"/>
            <p:cNvSpPr/>
            <p:nvPr/>
          </p:nvSpPr>
          <p:spPr>
            <a:xfrm>
              <a:off x="3707904" y="2060848"/>
              <a:ext cx="1800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48" name="Группа 247"/>
          <p:cNvGrpSpPr/>
          <p:nvPr/>
        </p:nvGrpSpPr>
        <p:grpSpPr>
          <a:xfrm>
            <a:off x="35496" y="908720"/>
            <a:ext cx="5194300" cy="4573587"/>
            <a:chOff x="35496" y="908720"/>
            <a:chExt cx="5194300" cy="4573587"/>
          </a:xfrm>
        </p:grpSpPr>
        <p:sp>
          <p:nvSpPr>
            <p:cNvPr id="249" name="Скругленный прямоугольник 248"/>
            <p:cNvSpPr/>
            <p:nvPr/>
          </p:nvSpPr>
          <p:spPr bwMode="auto">
            <a:xfrm>
              <a:off x="35496" y="908720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0" name="Скругленный прямоугольник 249"/>
            <p:cNvSpPr/>
            <p:nvPr/>
          </p:nvSpPr>
          <p:spPr bwMode="auto">
            <a:xfrm>
              <a:off x="756221" y="4115470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Скругленный прямоугольник 250"/>
            <p:cNvSpPr/>
            <p:nvPr/>
          </p:nvSpPr>
          <p:spPr bwMode="auto">
            <a:xfrm>
              <a:off x="4942459" y="5193382"/>
              <a:ext cx="287337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2" name="Скругленный прямоугольник 251"/>
            <p:cNvSpPr/>
            <p:nvPr/>
          </p:nvSpPr>
          <p:spPr bwMode="auto">
            <a:xfrm>
              <a:off x="35496" y="2326302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8" name="Заголовок 33"/>
          <p:cNvSpPr txBox="1">
            <a:spLocks/>
          </p:cNvSpPr>
          <p:nvPr/>
        </p:nvSpPr>
        <p:spPr>
          <a:xfrm>
            <a:off x="7236296" y="-27384"/>
            <a:ext cx="1907704" cy="8640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6000" b="1" dirty="0" smtClean="0">
                <a:latin typeface="Gabriola" pitchFamily="82" charset="0"/>
                <a:ea typeface="+mj-ea"/>
                <a:cs typeface="+mj-cs"/>
              </a:rPr>
              <a:t>URA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6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51"/>
            <a:chExt cx="5826" cy="42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88" y="51"/>
              <a:ext cx="1179" cy="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Группа 86"/>
            <p:cNvGrpSpPr>
              <a:grpSpLocks/>
            </p:cNvGrpSpPr>
            <p:nvPr/>
          </p:nvGrpSpPr>
          <p:grpSpPr bwMode="auto">
            <a:xfrm>
              <a:off x="569" y="1882"/>
              <a:ext cx="2939" cy="328"/>
              <a:chOff x="904031" y="2987660"/>
              <a:chExt cx="4664970" cy="521051"/>
            </a:xfrm>
          </p:grpSpPr>
          <p:sp>
            <p:nvSpPr>
              <p:cNvPr id="18578" name="TextBox 139"/>
              <p:cNvSpPr txBox="1">
                <a:spLocks noChangeArrowheads="1"/>
              </p:cNvSpPr>
              <p:nvPr/>
            </p:nvSpPr>
            <p:spPr bwMode="auto">
              <a:xfrm>
                <a:off x="904031" y="2987660"/>
                <a:ext cx="923788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79" name="TextBox 140"/>
              <p:cNvSpPr txBox="1">
                <a:spLocks noChangeArrowheads="1"/>
              </p:cNvSpPr>
              <p:nvPr/>
            </p:nvSpPr>
            <p:spPr bwMode="auto">
              <a:xfrm>
                <a:off x="4246810" y="3141751"/>
                <a:ext cx="1322191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8" name="Группа 73"/>
            <p:cNvGrpSpPr>
              <a:grpSpLocks/>
            </p:cNvGrpSpPr>
            <p:nvPr/>
          </p:nvGrpSpPr>
          <p:grpSpPr bwMode="auto">
            <a:xfrm>
              <a:off x="22" y="436"/>
              <a:ext cx="4219" cy="726"/>
              <a:chOff x="35496" y="691926"/>
              <a:chExt cx="6696744" cy="115289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5496" y="871372"/>
                <a:ext cx="287299" cy="28901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564025" y="980945"/>
                <a:ext cx="3168215" cy="86387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if (x1==A,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m(x2, B:[], x1:x2, A:B:[]),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n(x1:x2, A:B:[]))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9" name="Соединительная линия уступом 8"/>
              <p:cNvCxnSpPr>
                <a:stCxn id="5" idx="1"/>
                <a:endCxn id="6" idx="0"/>
              </p:cNvCxnSpPr>
              <p:nvPr/>
            </p:nvCxnSpPr>
            <p:spPr>
              <a:xfrm rot="10800000" flipV="1">
                <a:off x="179939" y="691926"/>
                <a:ext cx="1223794" cy="17944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Соединительная линия уступом 8"/>
              <p:cNvCxnSpPr>
                <a:stCxn id="7" idx="0"/>
                <a:endCxn id="5" idx="3"/>
              </p:cNvCxnSpPr>
              <p:nvPr/>
            </p:nvCxnSpPr>
            <p:spPr>
              <a:xfrm rot="16200000" flipV="1">
                <a:off x="4391726" y="224538"/>
                <a:ext cx="289019" cy="1223795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65"/>
            <p:cNvGrpSpPr>
              <a:grpSpLocks/>
            </p:cNvGrpSpPr>
            <p:nvPr/>
          </p:nvGrpSpPr>
          <p:grpSpPr bwMode="auto">
            <a:xfrm>
              <a:off x="884" y="233"/>
              <a:ext cx="1588" cy="294"/>
              <a:chOff x="1403648" y="369442"/>
              <a:chExt cx="2520000" cy="466484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1403648" y="547150"/>
                <a:ext cx="2520000" cy="2887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m(x, A:B:[], 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4" name="Соединительная линия уступом 8"/>
              <p:cNvCxnSpPr>
                <a:stCxn id="4" idx="2"/>
                <a:endCxn id="5" idx="0"/>
              </p:cNvCxnSpPr>
              <p:nvPr/>
            </p:nvCxnSpPr>
            <p:spPr>
              <a:xfrm rot="5400000">
                <a:off x="2574001" y="457502"/>
                <a:ext cx="179294" cy="317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79"/>
            <p:cNvGrpSpPr>
              <a:grpSpLocks/>
            </p:cNvGrpSpPr>
            <p:nvPr/>
          </p:nvGrpSpPr>
          <p:grpSpPr bwMode="auto">
            <a:xfrm>
              <a:off x="295" y="890"/>
              <a:ext cx="5352" cy="476"/>
              <a:chOff x="467544" y="1412824"/>
              <a:chExt cx="8496696" cy="755976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67544" y="1844810"/>
                <a:ext cx="2771904" cy="28746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m(x2, B:[], A:x2,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6732111" y="1881339"/>
                <a:ext cx="2232129" cy="28746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n(x1</a:t>
                </a:r>
                <a:r>
                  <a:rPr lang="en-US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1" name="Соединительная линия уступом 8"/>
              <p:cNvCxnSpPr>
                <a:stCxn id="20" idx="0"/>
                <a:endCxn id="7" idx="3"/>
              </p:cNvCxnSpPr>
              <p:nvPr/>
            </p:nvCxnSpPr>
            <p:spPr>
              <a:xfrm rot="16200000" flipV="1">
                <a:off x="7055885" y="1089050"/>
                <a:ext cx="468515" cy="111606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8"/>
              <p:cNvCxnSpPr>
                <a:stCxn id="7" idx="1"/>
                <a:endCxn id="18" idx="0"/>
              </p:cNvCxnSpPr>
              <p:nvPr/>
            </p:nvCxnSpPr>
            <p:spPr>
              <a:xfrm rot="10800000" flipV="1">
                <a:off x="1853496" y="1412824"/>
                <a:ext cx="1711405" cy="43198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84"/>
            <p:cNvGrpSpPr>
              <a:grpSpLocks/>
            </p:cNvGrpSpPr>
            <p:nvPr/>
          </p:nvGrpSpPr>
          <p:grpSpPr bwMode="auto">
            <a:xfrm>
              <a:off x="22" y="1253"/>
              <a:ext cx="3130" cy="726"/>
              <a:chOff x="35496" y="1988824"/>
              <a:chExt cx="4968552" cy="1152802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5496" y="2277818"/>
                <a:ext cx="287319" cy="28740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33" name="Соединительная линия уступом 8"/>
              <p:cNvCxnSpPr>
                <a:stCxn id="18" idx="1"/>
                <a:endCxn id="30" idx="0"/>
              </p:cNvCxnSpPr>
              <p:nvPr/>
            </p:nvCxnSpPr>
            <p:spPr>
              <a:xfrm rot="10800000" flipV="1">
                <a:off x="179950" y="1988824"/>
                <a:ext cx="287318" cy="28899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1835604" y="2277818"/>
                <a:ext cx="3168444" cy="86380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(x3==B,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m(x4, [], A:x3:x4, A:B:[]),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:x3:x4, A:B:[]))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Соединительная линия уступом 8"/>
              <p:cNvCxnSpPr>
                <a:stCxn id="39" idx="0"/>
                <a:endCxn id="18" idx="3"/>
              </p:cNvCxnSpPr>
              <p:nvPr/>
            </p:nvCxnSpPr>
            <p:spPr>
              <a:xfrm rot="16200000" flipV="1">
                <a:off x="3184847" y="2042840"/>
                <a:ext cx="288994" cy="180963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93"/>
            <p:cNvGrpSpPr>
              <a:grpSpLocks/>
            </p:cNvGrpSpPr>
            <p:nvPr/>
          </p:nvGrpSpPr>
          <p:grpSpPr bwMode="auto">
            <a:xfrm>
              <a:off x="476" y="2387"/>
              <a:ext cx="907" cy="363"/>
              <a:chOff x="755576" y="3789040"/>
              <a:chExt cx="1440128" cy="576064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755576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908313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0" name="Соединительная линия уступом 8"/>
              <p:cNvCxnSpPr>
                <a:stCxn id="44" idx="2"/>
                <a:endCxn id="48" idx="3"/>
              </p:cNvCxnSpPr>
              <p:nvPr/>
            </p:nvCxnSpPr>
            <p:spPr>
              <a:xfrm rot="5400000">
                <a:off x="1043081" y="3788926"/>
                <a:ext cx="431652" cy="431879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Соединительная линия уступом 8"/>
              <p:cNvCxnSpPr>
                <a:stCxn id="44" idx="2"/>
                <a:endCxn id="49" idx="1"/>
              </p:cNvCxnSpPr>
              <p:nvPr/>
            </p:nvCxnSpPr>
            <p:spPr>
              <a:xfrm rot="16200000" flipH="1">
                <a:off x="1475754" y="3788132"/>
                <a:ext cx="431652" cy="433467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96"/>
            <p:cNvGrpSpPr>
              <a:grpSpLocks/>
            </p:cNvGrpSpPr>
            <p:nvPr/>
          </p:nvGrpSpPr>
          <p:grpSpPr bwMode="auto">
            <a:xfrm>
              <a:off x="3470" y="1367"/>
              <a:ext cx="2222" cy="907"/>
              <a:chOff x="5508104" y="2169602"/>
              <a:chExt cx="3528048" cy="1440048"/>
            </a:xfrm>
          </p:grpSpPr>
          <p:cxnSp>
            <p:nvCxnSpPr>
              <p:cNvPr id="81" name="Соединительная линия уступом 8"/>
              <p:cNvCxnSpPr/>
              <p:nvPr/>
            </p:nvCxnSpPr>
            <p:spPr>
              <a:xfrm rot="5400000">
                <a:off x="7794512" y="2258513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2" name="Соединительная линия уступом 8"/>
              <p:cNvCxnSpPr/>
              <p:nvPr/>
            </p:nvCxnSpPr>
            <p:spPr>
              <a:xfrm rot="5400000">
                <a:off x="7794512" y="2690369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5508104" y="2314083"/>
                <a:ext cx="3491530" cy="28737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5939980" y="2745938"/>
                <a:ext cx="3096172" cy="86371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if(x1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==B,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m(x2, 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7" name="Группа 100"/>
            <p:cNvGrpSpPr>
              <a:grpSpLocks/>
            </p:cNvGrpSpPr>
            <p:nvPr/>
          </p:nvGrpSpPr>
          <p:grpSpPr bwMode="auto">
            <a:xfrm>
              <a:off x="3113" y="2976"/>
              <a:ext cx="998" cy="454"/>
              <a:chOff x="4942255" y="4725080"/>
              <a:chExt cx="1584144" cy="720144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942255" y="5156532"/>
                <a:ext cx="287304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6239094" y="5156532"/>
                <a:ext cx="287305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6" name="Соединительная линия уступом 8"/>
              <p:cNvCxnSpPr>
                <a:stCxn id="76" idx="0"/>
                <a:endCxn id="70" idx="2"/>
              </p:cNvCxnSpPr>
              <p:nvPr/>
            </p:nvCxnSpPr>
            <p:spPr>
              <a:xfrm rot="16200000" flipV="1">
                <a:off x="5833684" y="4608263"/>
                <a:ext cx="431452" cy="66508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Соединительная линия уступом 8"/>
              <p:cNvCxnSpPr>
                <a:stCxn id="75" idx="0"/>
                <a:endCxn id="70" idx="2"/>
              </p:cNvCxnSpPr>
              <p:nvPr/>
            </p:nvCxnSpPr>
            <p:spPr>
              <a:xfrm rot="5400000" flipH="1" flipV="1">
                <a:off x="5186058" y="4625723"/>
                <a:ext cx="431452" cy="63016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87"/>
            <p:cNvGrpSpPr>
              <a:grpSpLocks/>
            </p:cNvGrpSpPr>
            <p:nvPr/>
          </p:nvGrpSpPr>
          <p:grpSpPr bwMode="auto">
            <a:xfrm>
              <a:off x="68" y="1979"/>
              <a:ext cx="3402" cy="408"/>
              <a:chOff x="107504" y="3141626"/>
              <a:chExt cx="5400600" cy="647414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107504" y="3501829"/>
                <a:ext cx="2735225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m(x4, [], A:B:x4,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3060213" y="3501829"/>
                <a:ext cx="2447891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</a:t>
                </a:r>
                <a:r>
                  <a:rPr lang="en-US" baseline="-25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/{B}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:x4, A:B:[])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71" name="Соединительная линия уступом 8"/>
              <p:cNvCxnSpPr>
                <a:stCxn id="46" idx="0"/>
                <a:endCxn id="39" idx="2"/>
              </p:cNvCxnSpPr>
              <p:nvPr/>
            </p:nvCxnSpPr>
            <p:spPr>
              <a:xfrm rot="16200000" flipV="1">
                <a:off x="3672264" y="2889933"/>
                <a:ext cx="360203" cy="863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оединительная линия уступом 8"/>
              <p:cNvCxnSpPr>
                <a:stCxn id="44" idx="0"/>
                <a:endCxn id="39" idx="2"/>
              </p:cNvCxnSpPr>
              <p:nvPr/>
            </p:nvCxnSpPr>
            <p:spPr>
              <a:xfrm rot="5400000" flipH="1" flipV="1">
                <a:off x="2268139" y="2349397"/>
                <a:ext cx="360203" cy="19446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101"/>
            <p:cNvGrpSpPr>
              <a:grpSpLocks/>
            </p:cNvGrpSpPr>
            <p:nvPr/>
          </p:nvGrpSpPr>
          <p:grpSpPr bwMode="auto">
            <a:xfrm>
              <a:off x="4468" y="2977"/>
              <a:ext cx="1224" cy="753"/>
              <a:chOff x="7092280" y="4725874"/>
              <a:chExt cx="1944000" cy="1195958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7092280" y="4868817"/>
                <a:ext cx="1944000" cy="5765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Скругленный прямоугольник 77"/>
              <p:cNvSpPr/>
              <p:nvPr/>
            </p:nvSpPr>
            <p:spPr>
              <a:xfrm>
                <a:off x="7919751" y="5634358"/>
                <a:ext cx="289059" cy="28747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3" name="Соединительная линия уступом 8"/>
              <p:cNvCxnSpPr>
                <a:stCxn id="69" idx="2"/>
                <a:endCxn id="77" idx="0"/>
              </p:cNvCxnSpPr>
              <p:nvPr/>
            </p:nvCxnSpPr>
            <p:spPr>
              <a:xfrm rot="5400000">
                <a:off x="7992014" y="4798140"/>
                <a:ext cx="144531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6" name="Соединительная линия уступом 8"/>
              <p:cNvCxnSpPr>
                <a:stCxn id="77" idx="2"/>
                <a:endCxn id="78" idx="0"/>
              </p:cNvCxnSpPr>
              <p:nvPr/>
            </p:nvCxnSpPr>
            <p:spPr>
              <a:xfrm rot="5400000">
                <a:off x="7969778" y="5539857"/>
                <a:ext cx="189003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95"/>
            <p:cNvGrpSpPr>
              <a:grpSpLocks/>
            </p:cNvGrpSpPr>
            <p:nvPr/>
          </p:nvGrpSpPr>
          <p:grpSpPr bwMode="auto">
            <a:xfrm>
              <a:off x="453" y="2387"/>
              <a:ext cx="2540" cy="1905"/>
              <a:chOff x="719796" y="3789040"/>
              <a:chExt cx="4032000" cy="3024336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719796" y="4509801"/>
                <a:ext cx="4032000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791229" y="4868593"/>
                <a:ext cx="3889134" cy="86523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(A==B,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1619852" y="5805264"/>
                <a:ext cx="2231887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719796" y="6165644"/>
                <a:ext cx="4032000" cy="28735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[])</a:t>
                </a:r>
              </a:p>
            </p:txBody>
          </p:sp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91342" y="6526025"/>
                <a:ext cx="288907" cy="28735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9" name="Соединительная линия уступом 8"/>
              <p:cNvCxnSpPr>
                <a:stCxn id="57" idx="2"/>
                <a:endCxn id="59" idx="0"/>
              </p:cNvCxnSpPr>
              <p:nvPr/>
            </p:nvCxnSpPr>
            <p:spPr>
              <a:xfrm rot="5400000">
                <a:off x="2700075" y="4832873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0" name="Соединительная линия уступом 8"/>
              <p:cNvCxnSpPr>
                <a:stCxn id="46" idx="2"/>
                <a:endCxn id="57" idx="0"/>
              </p:cNvCxnSpPr>
              <p:nvPr/>
            </p:nvCxnSpPr>
            <p:spPr>
              <a:xfrm rot="5400000">
                <a:off x="3149273" y="3375563"/>
                <a:ext cx="720761" cy="154771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Соединительная линия уступом 8"/>
              <p:cNvCxnSpPr>
                <a:stCxn id="61" idx="2"/>
                <a:endCxn id="62" idx="0"/>
              </p:cNvCxnSpPr>
              <p:nvPr/>
            </p:nvCxnSpPr>
            <p:spPr>
              <a:xfrm rot="5400000">
                <a:off x="2700075" y="6128336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3" name="Соединительная линия уступом 8"/>
              <p:cNvCxnSpPr>
                <a:stCxn id="62" idx="2"/>
                <a:endCxn id="65" idx="0"/>
              </p:cNvCxnSpPr>
              <p:nvPr/>
            </p:nvCxnSpPr>
            <p:spPr>
              <a:xfrm rot="5400000">
                <a:off x="2700075" y="6488716"/>
                <a:ext cx="71442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7" name="Соединительная линия уступом 8"/>
              <p:cNvCxnSpPr>
                <a:stCxn id="59" idx="2"/>
                <a:endCxn id="61" idx="0"/>
              </p:cNvCxnSpPr>
              <p:nvPr/>
            </p:nvCxnSpPr>
            <p:spPr>
              <a:xfrm rot="5400000">
                <a:off x="2699281" y="5768750"/>
                <a:ext cx="73029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72"/>
            <p:cNvGrpSpPr>
              <a:grpSpLocks/>
            </p:cNvGrpSpPr>
            <p:nvPr/>
          </p:nvGrpSpPr>
          <p:grpSpPr bwMode="auto">
            <a:xfrm>
              <a:off x="295" y="210"/>
              <a:ext cx="2901" cy="231"/>
              <a:chOff x="467544" y="332656"/>
              <a:chExt cx="4606149" cy="367740"/>
            </a:xfrm>
          </p:grpSpPr>
          <p:sp>
            <p:nvSpPr>
              <p:cNvPr id="18532" name="TextBox 127"/>
              <p:cNvSpPr txBox="1">
                <a:spLocks noChangeArrowheads="1"/>
              </p:cNvSpPr>
              <p:nvPr/>
            </p:nvSpPr>
            <p:spPr bwMode="auto">
              <a:xfrm>
                <a:off x="467544" y="332656"/>
                <a:ext cx="838348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3" name="TextBox 128"/>
              <p:cNvSpPr txBox="1">
                <a:spLocks noChangeArrowheads="1"/>
              </p:cNvSpPr>
              <p:nvPr/>
            </p:nvSpPr>
            <p:spPr bwMode="auto">
              <a:xfrm>
                <a:off x="3924141" y="332656"/>
                <a:ext cx="1149552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x1:x2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6" name="Группа 78"/>
            <p:cNvGrpSpPr>
              <a:grpSpLocks/>
            </p:cNvGrpSpPr>
            <p:nvPr/>
          </p:nvGrpSpPr>
          <p:grpSpPr bwMode="auto">
            <a:xfrm>
              <a:off x="1657" y="657"/>
              <a:ext cx="3348" cy="237"/>
              <a:chOff x="2630619" y="1043444"/>
              <a:chExt cx="5314645" cy="375456"/>
            </a:xfrm>
          </p:grpSpPr>
          <p:sp>
            <p:nvSpPr>
              <p:cNvPr id="18530" name="TextBox 129"/>
              <p:cNvSpPr txBox="1">
                <a:spLocks noChangeArrowheads="1"/>
              </p:cNvSpPr>
              <p:nvPr/>
            </p:nvSpPr>
            <p:spPr bwMode="auto">
              <a:xfrm>
                <a:off x="2630619" y="1043444"/>
                <a:ext cx="925459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A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1" name="TextBox 130"/>
              <p:cNvSpPr txBox="1">
                <a:spLocks noChangeArrowheads="1"/>
              </p:cNvSpPr>
              <p:nvPr/>
            </p:nvSpPr>
            <p:spPr bwMode="auto">
              <a:xfrm>
                <a:off x="6746770" y="1052949"/>
                <a:ext cx="1198494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/{A}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7" name="Группа 91"/>
            <p:cNvGrpSpPr>
              <a:grpSpLocks/>
            </p:cNvGrpSpPr>
            <p:nvPr/>
          </p:nvGrpSpPr>
          <p:grpSpPr bwMode="auto">
            <a:xfrm>
              <a:off x="22" y="2387"/>
              <a:ext cx="1762" cy="231"/>
              <a:chOff x="35496" y="3789040"/>
              <a:chExt cx="2797199" cy="367740"/>
            </a:xfrm>
          </p:grpSpPr>
          <p:sp>
            <p:nvSpPr>
              <p:cNvPr id="18528" name="TextBox 133"/>
              <p:cNvSpPr txBox="1">
                <a:spLocks noChangeArrowheads="1"/>
              </p:cNvSpPr>
              <p:nvPr/>
            </p:nvSpPr>
            <p:spPr bwMode="auto">
              <a:xfrm>
                <a:off x="35496" y="3789040"/>
                <a:ext cx="96362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9" name="TextBox 134"/>
              <p:cNvSpPr txBox="1">
                <a:spLocks noChangeArrowheads="1"/>
              </p:cNvSpPr>
              <p:nvPr/>
            </p:nvSpPr>
            <p:spPr bwMode="auto">
              <a:xfrm>
                <a:off x="1557922" y="3789040"/>
                <a:ext cx="1274773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x5:x6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8" name="Группа 97"/>
            <p:cNvGrpSpPr>
              <a:grpSpLocks/>
            </p:cNvGrpSpPr>
            <p:nvPr/>
          </p:nvGrpSpPr>
          <p:grpSpPr bwMode="auto">
            <a:xfrm>
              <a:off x="3696" y="2296"/>
              <a:ext cx="2130" cy="231"/>
              <a:chOff x="5868144" y="3645024"/>
              <a:chExt cx="3381406" cy="366162"/>
            </a:xfrm>
          </p:grpSpPr>
          <p:sp>
            <p:nvSpPr>
              <p:cNvPr id="18526" name="TextBox 135"/>
              <p:cNvSpPr txBox="1">
                <a:spLocks noChangeArrowheads="1"/>
              </p:cNvSpPr>
              <p:nvPr/>
            </p:nvSpPr>
            <p:spPr bwMode="auto">
              <a:xfrm>
                <a:off x="7927151" y="3645024"/>
                <a:ext cx="1322399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x1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7" name="TextBox 136"/>
              <p:cNvSpPr txBox="1">
                <a:spLocks noChangeArrowheads="1"/>
              </p:cNvSpPr>
              <p:nvPr/>
            </p:nvSpPr>
            <p:spPr bwMode="auto">
              <a:xfrm>
                <a:off x="5868144" y="3645024"/>
                <a:ext cx="923934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9" name="Группа 99"/>
            <p:cNvGrpSpPr>
              <a:grpSpLocks/>
            </p:cNvGrpSpPr>
            <p:nvPr/>
          </p:nvGrpSpPr>
          <p:grpSpPr bwMode="auto">
            <a:xfrm>
              <a:off x="2977" y="2971"/>
              <a:ext cx="1484" cy="231"/>
              <a:chOff x="4726231" y="4715852"/>
              <a:chExt cx="2354941" cy="367740"/>
            </a:xfrm>
          </p:grpSpPr>
          <p:sp>
            <p:nvSpPr>
              <p:cNvPr id="18524" name="TextBox 137"/>
              <p:cNvSpPr txBox="1">
                <a:spLocks noChangeArrowheads="1"/>
              </p:cNvSpPr>
              <p:nvPr/>
            </p:nvSpPr>
            <p:spPr bwMode="auto">
              <a:xfrm>
                <a:off x="4726231" y="4715852"/>
                <a:ext cx="96324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5" name="TextBox 138"/>
              <p:cNvSpPr txBox="1">
                <a:spLocks noChangeArrowheads="1"/>
              </p:cNvSpPr>
              <p:nvPr/>
            </p:nvSpPr>
            <p:spPr bwMode="auto">
              <a:xfrm>
                <a:off x="5806901" y="4715852"/>
                <a:ext cx="127427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x7:x8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1" name="Группа 98"/>
            <p:cNvGrpSpPr>
              <a:grpSpLocks/>
            </p:cNvGrpSpPr>
            <p:nvPr/>
          </p:nvGrpSpPr>
          <p:grpSpPr bwMode="auto">
            <a:xfrm>
              <a:off x="3113" y="2274"/>
              <a:ext cx="2466" cy="702"/>
              <a:chOff x="4942255" y="3609650"/>
              <a:chExt cx="3914025" cy="1115430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7272259" y="4148298"/>
                <a:ext cx="1584021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4942255" y="4148298"/>
                <a:ext cx="1547515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2" name="Соединительная линия уступом 8"/>
              <p:cNvCxnSpPr>
                <a:stCxn id="70" idx="0"/>
                <a:endCxn id="68" idx="2"/>
              </p:cNvCxnSpPr>
              <p:nvPr/>
            </p:nvCxnSpPr>
            <p:spPr>
              <a:xfrm rot="5400000" flipH="1" flipV="1">
                <a:off x="6333137" y="2993319"/>
                <a:ext cx="538648" cy="1771311"/>
              </a:xfrm>
              <a:prstGeom prst="bentConnector3">
                <a:avLst>
                  <a:gd name="adj1" fmla="val 2246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Соединительная линия уступом 8"/>
              <p:cNvCxnSpPr>
                <a:stCxn id="69" idx="0"/>
                <a:endCxn id="68" idx="2"/>
              </p:cNvCxnSpPr>
              <p:nvPr/>
            </p:nvCxnSpPr>
            <p:spPr>
              <a:xfrm rot="16200000" flipV="1">
                <a:off x="7506868" y="3590899"/>
                <a:ext cx="538648" cy="576152"/>
              </a:xfrm>
              <a:prstGeom prst="bentConnector3">
                <a:avLst>
                  <a:gd name="adj1" fmla="val 2219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83"/>
            <p:cNvGrpSpPr>
              <a:grpSpLocks/>
            </p:cNvGrpSpPr>
            <p:nvPr/>
          </p:nvGrpSpPr>
          <p:grpSpPr bwMode="auto">
            <a:xfrm>
              <a:off x="0" y="975"/>
              <a:ext cx="3002" cy="464"/>
              <a:chOff x="0" y="1547500"/>
              <a:chExt cx="4765237" cy="737075"/>
            </a:xfrm>
          </p:grpSpPr>
          <p:sp>
            <p:nvSpPr>
              <p:cNvPr id="18518" name="TextBox 131"/>
              <p:cNvSpPr txBox="1">
                <a:spLocks noChangeArrowheads="1"/>
              </p:cNvSpPr>
              <p:nvPr/>
            </p:nvSpPr>
            <p:spPr bwMode="auto">
              <a:xfrm>
                <a:off x="0" y="1547500"/>
                <a:ext cx="963524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19" name="TextBox 132"/>
              <p:cNvSpPr txBox="1">
                <a:spLocks noChangeArrowheads="1"/>
              </p:cNvSpPr>
              <p:nvPr/>
            </p:nvSpPr>
            <p:spPr bwMode="auto">
              <a:xfrm>
                <a:off x="3419161" y="1917626"/>
                <a:ext cx="1346076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x3:x4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34" name="Группа 155"/>
          <p:cNvGrpSpPr/>
          <p:nvPr/>
        </p:nvGrpSpPr>
        <p:grpSpPr>
          <a:xfrm>
            <a:off x="-5646" y="116632"/>
            <a:ext cx="9248775" cy="6732587"/>
            <a:chOff x="0" y="125413"/>
            <a:chExt cx="9248775" cy="6732587"/>
          </a:xfrm>
        </p:grpSpPr>
        <p:sp>
          <p:nvSpPr>
            <p:cNvPr id="157" name="TextBox 139"/>
            <p:cNvSpPr txBox="1">
              <a:spLocks noChangeArrowheads="1"/>
            </p:cNvSpPr>
            <p:nvPr/>
          </p:nvSpPr>
          <p:spPr bwMode="auto">
            <a:xfrm>
              <a:off x="903288" y="3032125"/>
              <a:ext cx="9239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TextBox 140"/>
            <p:cNvSpPr txBox="1">
              <a:spLocks noChangeArrowheads="1"/>
            </p:cNvSpPr>
            <p:nvPr/>
          </p:nvSpPr>
          <p:spPr bwMode="auto">
            <a:xfrm>
              <a:off x="4246564" y="3186112"/>
              <a:ext cx="13223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Скругленный прямоугольник 158"/>
            <p:cNvSpPr/>
            <p:nvPr/>
          </p:nvSpPr>
          <p:spPr bwMode="auto">
            <a:xfrm>
              <a:off x="2520662" y="125413"/>
              <a:ext cx="288032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Скругленный прямоугольник 159"/>
            <p:cNvSpPr/>
            <p:nvPr/>
          </p:nvSpPr>
          <p:spPr bwMode="auto">
            <a:xfrm>
              <a:off x="34925" y="915988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Скругленный прямоугольник 160"/>
            <p:cNvSpPr/>
            <p:nvPr/>
          </p:nvSpPr>
          <p:spPr bwMode="auto">
            <a:xfrm>
              <a:off x="5005467" y="1313916"/>
              <a:ext cx="288000" cy="288000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2" name="Соединительная линия уступом 8"/>
            <p:cNvCxnSpPr>
              <a:stCxn id="164" idx="1"/>
              <a:endCxn id="160" idx="0"/>
            </p:cNvCxnSpPr>
            <p:nvPr/>
          </p:nvCxnSpPr>
          <p:spPr bwMode="auto">
            <a:xfrm rot="10800000" flipV="1">
              <a:off x="178594" y="736600"/>
              <a:ext cx="2342084" cy="179387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Соединительная линия уступом 8"/>
            <p:cNvCxnSpPr>
              <a:stCxn id="161" idx="0"/>
              <a:endCxn id="164" idx="3"/>
            </p:cNvCxnSpPr>
            <p:nvPr/>
          </p:nvCxnSpPr>
          <p:spPr bwMode="auto">
            <a:xfrm rot="16200000" flipV="1">
              <a:off x="3690416" y="-145136"/>
              <a:ext cx="577315" cy="234078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Скругленный прямоугольник 163"/>
            <p:cNvSpPr/>
            <p:nvPr/>
          </p:nvSpPr>
          <p:spPr bwMode="auto">
            <a:xfrm>
              <a:off x="2520678" y="592138"/>
              <a:ext cx="288000" cy="288925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5" name="Соединительная линия уступом 8"/>
            <p:cNvCxnSpPr>
              <a:stCxn id="159" idx="2"/>
              <a:endCxn id="164" idx="0"/>
            </p:cNvCxnSpPr>
            <p:nvPr/>
          </p:nvCxnSpPr>
          <p:spPr bwMode="auto">
            <a:xfrm rot="5400000">
              <a:off x="2574984" y="502444"/>
              <a:ext cx="179388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66" name="Скругленный прямоугольник 165"/>
            <p:cNvSpPr/>
            <p:nvPr/>
          </p:nvSpPr>
          <p:spPr bwMode="auto">
            <a:xfrm>
              <a:off x="1706564" y="1889125"/>
              <a:ext cx="288000" cy="287338"/>
            </a:xfrm>
            <a:prstGeom prst="roundRect">
              <a:avLst>
                <a:gd name="adj" fmla="val 4981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Скругленный прямоугольник 170"/>
            <p:cNvSpPr/>
            <p:nvPr/>
          </p:nvSpPr>
          <p:spPr bwMode="auto">
            <a:xfrm>
              <a:off x="7737393" y="19256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2" name="Соединительная линия уступом 8"/>
            <p:cNvCxnSpPr>
              <a:stCxn id="171" idx="0"/>
              <a:endCxn id="161" idx="3"/>
            </p:cNvCxnSpPr>
            <p:nvPr/>
          </p:nvCxnSpPr>
          <p:spPr bwMode="auto">
            <a:xfrm rot="16200000" flipV="1">
              <a:off x="6353569" y="397814"/>
              <a:ext cx="467722" cy="258792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Соединительная линия уступом 8"/>
            <p:cNvCxnSpPr>
              <a:stCxn id="161" idx="1"/>
              <a:endCxn id="166" idx="0"/>
            </p:cNvCxnSpPr>
            <p:nvPr/>
          </p:nvCxnSpPr>
          <p:spPr bwMode="auto">
            <a:xfrm rot="10800000" flipV="1">
              <a:off x="1850565" y="1457915"/>
              <a:ext cx="3154903" cy="43120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Скругленный прямоугольник 173"/>
            <p:cNvSpPr/>
            <p:nvPr/>
          </p:nvSpPr>
          <p:spPr bwMode="auto">
            <a:xfrm>
              <a:off x="34925" y="2322513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5" name="Соединительная линия уступом 8"/>
            <p:cNvCxnSpPr>
              <a:stCxn id="166" idx="1"/>
              <a:endCxn id="174" idx="0"/>
            </p:cNvCxnSpPr>
            <p:nvPr/>
          </p:nvCxnSpPr>
          <p:spPr bwMode="auto">
            <a:xfrm rot="10800000" flipV="1">
              <a:off x="178594" y="2032793"/>
              <a:ext cx="1527970" cy="28971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Соединительная линия уступом 8"/>
            <p:cNvCxnSpPr>
              <a:stCxn id="220" idx="0"/>
              <a:endCxn id="166" idx="3"/>
            </p:cNvCxnSpPr>
            <p:nvPr/>
          </p:nvCxnSpPr>
          <p:spPr bwMode="auto">
            <a:xfrm rot="16200000" flipV="1">
              <a:off x="2418095" y="1609264"/>
              <a:ext cx="577851" cy="1424911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Скругленный прямоугольник 176"/>
            <p:cNvSpPr/>
            <p:nvPr/>
          </p:nvSpPr>
          <p:spPr bwMode="auto">
            <a:xfrm>
              <a:off x="755650" y="4122738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8" name="Скругленный прямоугольник 177"/>
            <p:cNvSpPr/>
            <p:nvPr/>
          </p:nvSpPr>
          <p:spPr bwMode="auto">
            <a:xfrm>
              <a:off x="1908175" y="4122738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79" name="Соединительная линия уступом 8"/>
            <p:cNvCxnSpPr>
              <a:stCxn id="187" idx="2"/>
              <a:endCxn id="177" idx="3"/>
            </p:cNvCxnSpPr>
            <p:nvPr/>
          </p:nvCxnSpPr>
          <p:spPr bwMode="auto">
            <a:xfrm rot="5400000">
              <a:off x="1042988" y="3833813"/>
              <a:ext cx="432594" cy="432594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Соединительная линия уступом 8"/>
            <p:cNvCxnSpPr>
              <a:stCxn id="187" idx="2"/>
              <a:endCxn id="178" idx="1"/>
            </p:cNvCxnSpPr>
            <p:nvPr/>
          </p:nvCxnSpPr>
          <p:spPr bwMode="auto">
            <a:xfrm rot="16200000" flipH="1">
              <a:off x="1475581" y="3833813"/>
              <a:ext cx="432594" cy="432593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Соединительная линия уступом 8"/>
            <p:cNvCxnSpPr>
              <a:stCxn id="171" idx="2"/>
              <a:endCxn id="218" idx="0"/>
            </p:cNvCxnSpPr>
            <p:nvPr/>
          </p:nvCxnSpPr>
          <p:spPr bwMode="auto">
            <a:xfrm rot="16200000" flipH="1">
              <a:off x="7814920" y="2279447"/>
              <a:ext cx="135905" cy="2959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2" name="Соединительная линия уступом 8"/>
            <p:cNvCxnSpPr>
              <a:stCxn id="218" idx="2"/>
              <a:endCxn id="219" idx="0"/>
            </p:cNvCxnSpPr>
            <p:nvPr/>
          </p:nvCxnSpPr>
          <p:spPr bwMode="auto">
            <a:xfrm rot="5400000">
              <a:off x="7464925" y="2659530"/>
              <a:ext cx="442740" cy="39611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3" name="Скругленный прямоугольник 182"/>
            <p:cNvSpPr/>
            <p:nvPr/>
          </p:nvSpPr>
          <p:spPr bwMode="auto">
            <a:xfrm>
              <a:off x="4941888" y="5200650"/>
              <a:ext cx="287337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Скругленный прямоугольник 183"/>
            <p:cNvSpPr/>
            <p:nvPr/>
          </p:nvSpPr>
          <p:spPr bwMode="auto">
            <a:xfrm>
              <a:off x="6238875" y="5200650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85" name="Соединительная линия уступом 8"/>
            <p:cNvCxnSpPr>
              <a:stCxn id="184" idx="0"/>
              <a:endCxn id="221" idx="2"/>
            </p:cNvCxnSpPr>
            <p:nvPr/>
          </p:nvCxnSpPr>
          <p:spPr bwMode="auto">
            <a:xfrm rot="16200000" flipV="1">
              <a:off x="5761038" y="4579144"/>
              <a:ext cx="576262" cy="666750"/>
            </a:xfrm>
            <a:prstGeom prst="bentConnector3">
              <a:avLst>
                <a:gd name="adj1" fmla="val 1529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Соединительная линия уступом 8"/>
            <p:cNvCxnSpPr>
              <a:stCxn id="183" idx="0"/>
              <a:endCxn id="221" idx="2"/>
            </p:cNvCxnSpPr>
            <p:nvPr/>
          </p:nvCxnSpPr>
          <p:spPr bwMode="auto">
            <a:xfrm rot="5400000" flipH="1" flipV="1">
              <a:off x="5112544" y="4597401"/>
              <a:ext cx="576262" cy="630237"/>
            </a:xfrm>
            <a:prstGeom prst="bentConnector3">
              <a:avLst>
                <a:gd name="adj1" fmla="val 16115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Скругленный прямоугольник 186"/>
            <p:cNvSpPr/>
            <p:nvPr/>
          </p:nvSpPr>
          <p:spPr bwMode="auto">
            <a:xfrm>
              <a:off x="1331640" y="3546475"/>
              <a:ext cx="287884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Скругленный прямоугольник 187"/>
            <p:cNvSpPr/>
            <p:nvPr/>
          </p:nvSpPr>
          <p:spPr bwMode="auto">
            <a:xfrm>
              <a:off x="4139952" y="3546475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89" name="Соединительная линия уступом 8"/>
            <p:cNvCxnSpPr>
              <a:stCxn id="188" idx="0"/>
              <a:endCxn id="220" idx="2"/>
            </p:cNvCxnSpPr>
            <p:nvPr/>
          </p:nvCxnSpPr>
          <p:spPr bwMode="auto">
            <a:xfrm rot="16200000" flipV="1">
              <a:off x="3527823" y="2789635"/>
              <a:ext cx="648493" cy="865188"/>
            </a:xfrm>
            <a:prstGeom prst="bentConnector3">
              <a:avLst>
                <a:gd name="adj1" fmla="val 2503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Соединительная линия уступом 8"/>
            <p:cNvCxnSpPr>
              <a:stCxn id="187" idx="0"/>
              <a:endCxn id="220" idx="2"/>
            </p:cNvCxnSpPr>
            <p:nvPr/>
          </p:nvCxnSpPr>
          <p:spPr bwMode="auto">
            <a:xfrm rot="5400000" flipH="1" flipV="1">
              <a:off x="2123282" y="2250283"/>
              <a:ext cx="648493" cy="1943893"/>
            </a:xfrm>
            <a:prstGeom prst="bentConnector3">
              <a:avLst>
                <a:gd name="adj1" fmla="val 2539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Скругленный прямоугольник 190"/>
            <p:cNvSpPr/>
            <p:nvPr/>
          </p:nvSpPr>
          <p:spPr bwMode="auto">
            <a:xfrm>
              <a:off x="7920038" y="5678488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92" name="Соединительная линия уступом 8"/>
            <p:cNvCxnSpPr>
              <a:stCxn id="222" idx="2"/>
              <a:endCxn id="223" idx="0"/>
            </p:cNvCxnSpPr>
            <p:nvPr/>
          </p:nvCxnSpPr>
          <p:spPr bwMode="auto">
            <a:xfrm rot="5400000">
              <a:off x="7847807" y="4841081"/>
              <a:ext cx="433387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3" name="Соединительная линия уступом 8"/>
            <p:cNvCxnSpPr>
              <a:stCxn id="223" idx="2"/>
              <a:endCxn id="191" idx="0"/>
            </p:cNvCxnSpPr>
            <p:nvPr/>
          </p:nvCxnSpPr>
          <p:spPr bwMode="auto">
            <a:xfrm rot="16200000" flipH="1">
              <a:off x="7897813" y="5511799"/>
              <a:ext cx="333375" cy="1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4" name="Скругленный прямоугольник 193"/>
            <p:cNvSpPr/>
            <p:nvPr/>
          </p:nvSpPr>
          <p:spPr bwMode="auto">
            <a:xfrm>
              <a:off x="2591499" y="45545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Скругленный прямоугольник 194"/>
            <p:cNvSpPr/>
            <p:nvPr/>
          </p:nvSpPr>
          <p:spPr bwMode="auto">
            <a:xfrm>
              <a:off x="2591499" y="5190533"/>
              <a:ext cx="288000" cy="288000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Скругленный прямоугольник 195"/>
            <p:cNvSpPr/>
            <p:nvPr/>
          </p:nvSpPr>
          <p:spPr bwMode="auto">
            <a:xfrm>
              <a:off x="2591499" y="5849938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7" name="Скругленный прямоугольник 196"/>
            <p:cNvSpPr/>
            <p:nvPr/>
          </p:nvSpPr>
          <p:spPr bwMode="auto">
            <a:xfrm>
              <a:off x="2591499" y="6210300"/>
              <a:ext cx="288000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Скругленный прямоугольник 197"/>
            <p:cNvSpPr/>
            <p:nvPr/>
          </p:nvSpPr>
          <p:spPr bwMode="auto">
            <a:xfrm>
              <a:off x="2591037" y="6570663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99" name="Соединительная линия уступом 8"/>
            <p:cNvCxnSpPr>
              <a:stCxn id="194" idx="2"/>
              <a:endCxn id="195" idx="0"/>
            </p:cNvCxnSpPr>
            <p:nvPr/>
          </p:nvCxnSpPr>
          <p:spPr bwMode="auto">
            <a:xfrm rot="5400000">
              <a:off x="2561170" y="5016204"/>
              <a:ext cx="348658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0" name="Соединительная линия уступом 8"/>
            <p:cNvCxnSpPr>
              <a:stCxn id="188" idx="2"/>
              <a:endCxn id="194" idx="0"/>
            </p:cNvCxnSpPr>
            <p:nvPr/>
          </p:nvCxnSpPr>
          <p:spPr bwMode="auto">
            <a:xfrm rot="5400000">
              <a:off x="3149719" y="3419593"/>
              <a:ext cx="720725" cy="1549164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1" name="Соединительная линия уступом 8"/>
            <p:cNvCxnSpPr>
              <a:stCxn id="196" idx="2"/>
              <a:endCxn id="197" idx="0"/>
            </p:cNvCxnSpPr>
            <p:nvPr/>
          </p:nvCxnSpPr>
          <p:spPr bwMode="auto">
            <a:xfrm rot="5400000">
              <a:off x="2698987" y="6173787"/>
              <a:ext cx="73025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2" name="Соединительная линия уступом 8"/>
            <p:cNvCxnSpPr>
              <a:stCxn id="197" idx="2"/>
              <a:endCxn id="198" idx="0"/>
            </p:cNvCxnSpPr>
            <p:nvPr/>
          </p:nvCxnSpPr>
          <p:spPr bwMode="auto">
            <a:xfrm rot="16200000" flipH="1">
              <a:off x="2698987" y="6534149"/>
              <a:ext cx="73025" cy="1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3" name="Соединительная линия уступом 8"/>
            <p:cNvCxnSpPr>
              <a:stCxn id="195" idx="2"/>
              <a:endCxn id="196" idx="0"/>
            </p:cNvCxnSpPr>
            <p:nvPr/>
          </p:nvCxnSpPr>
          <p:spPr bwMode="auto">
            <a:xfrm rot="5400000">
              <a:off x="2549797" y="5664235"/>
              <a:ext cx="371405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04" name="TextBox 127"/>
            <p:cNvSpPr txBox="1">
              <a:spLocks noChangeArrowheads="1"/>
            </p:cNvSpPr>
            <p:nvPr/>
          </p:nvSpPr>
          <p:spPr bwMode="auto">
            <a:xfrm>
              <a:off x="468313" y="377825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" name="TextBox 128"/>
            <p:cNvSpPr txBox="1">
              <a:spLocks noChangeArrowheads="1"/>
            </p:cNvSpPr>
            <p:nvPr/>
          </p:nvSpPr>
          <p:spPr bwMode="auto">
            <a:xfrm>
              <a:off x="3924301" y="377825"/>
              <a:ext cx="1149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6" name="TextBox 129"/>
            <p:cNvSpPr txBox="1">
              <a:spLocks noChangeArrowheads="1"/>
            </p:cNvSpPr>
            <p:nvPr/>
          </p:nvSpPr>
          <p:spPr bwMode="auto">
            <a:xfrm>
              <a:off x="2630488" y="1087438"/>
              <a:ext cx="92551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7" name="TextBox 130"/>
            <p:cNvSpPr txBox="1">
              <a:spLocks noChangeArrowheads="1"/>
            </p:cNvSpPr>
            <p:nvPr/>
          </p:nvSpPr>
          <p:spPr bwMode="auto">
            <a:xfrm>
              <a:off x="6746875" y="1096963"/>
              <a:ext cx="13356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</a:t>
              </a:r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x</a:t>
              </a:r>
              <a:r>
                <a:rPr lang="ru-RU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1</a:t>
              </a:r>
              <a:r>
                <a:rPr lang="en-US" baseline="-25000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A}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8" name="TextBox 133"/>
            <p:cNvSpPr txBox="1">
              <a:spLocks noChangeArrowheads="1"/>
            </p:cNvSpPr>
            <p:nvPr/>
          </p:nvSpPr>
          <p:spPr bwMode="auto">
            <a:xfrm>
              <a:off x="34925" y="3833813"/>
              <a:ext cx="9636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9" name="TextBox 134"/>
            <p:cNvSpPr txBox="1">
              <a:spLocks noChangeArrowheads="1"/>
            </p:cNvSpPr>
            <p:nvPr/>
          </p:nvSpPr>
          <p:spPr bwMode="auto">
            <a:xfrm>
              <a:off x="1557338" y="3833813"/>
              <a:ext cx="1274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x5:x6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0" name="TextBox 135"/>
            <p:cNvSpPr txBox="1">
              <a:spLocks noChangeArrowheads="1"/>
            </p:cNvSpPr>
            <p:nvPr/>
          </p:nvSpPr>
          <p:spPr bwMode="auto">
            <a:xfrm>
              <a:off x="7926388" y="3689350"/>
              <a:ext cx="1322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1" name="TextBox 136"/>
            <p:cNvSpPr txBox="1">
              <a:spLocks noChangeArrowheads="1"/>
            </p:cNvSpPr>
            <p:nvPr/>
          </p:nvSpPr>
          <p:spPr bwMode="auto">
            <a:xfrm>
              <a:off x="5867400" y="3689350"/>
              <a:ext cx="923926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2" name="TextBox 137"/>
            <p:cNvSpPr txBox="1">
              <a:spLocks noChangeArrowheads="1"/>
            </p:cNvSpPr>
            <p:nvPr/>
          </p:nvSpPr>
          <p:spPr bwMode="auto">
            <a:xfrm>
              <a:off x="4725988" y="4760913"/>
              <a:ext cx="9636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3" name="TextBox 138"/>
            <p:cNvSpPr txBox="1">
              <a:spLocks noChangeArrowheads="1"/>
            </p:cNvSpPr>
            <p:nvPr/>
          </p:nvSpPr>
          <p:spPr bwMode="auto">
            <a:xfrm>
              <a:off x="5807075" y="4760913"/>
              <a:ext cx="12747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x7:x8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14" name="Соединительная линия уступом 8"/>
            <p:cNvCxnSpPr>
              <a:stCxn id="221" idx="0"/>
              <a:endCxn id="219" idx="2"/>
            </p:cNvCxnSpPr>
            <p:nvPr/>
          </p:nvCxnSpPr>
          <p:spPr bwMode="auto">
            <a:xfrm rot="5400000" flipH="1" flipV="1">
              <a:off x="6116637" y="2965451"/>
              <a:ext cx="970756" cy="1772443"/>
            </a:xfrm>
            <a:prstGeom prst="bentConnector3">
              <a:avLst>
                <a:gd name="adj1" fmla="val 264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Соединительная линия уступом 8"/>
            <p:cNvCxnSpPr>
              <a:stCxn id="222" idx="0"/>
              <a:endCxn id="219" idx="2"/>
            </p:cNvCxnSpPr>
            <p:nvPr/>
          </p:nvCxnSpPr>
          <p:spPr bwMode="auto">
            <a:xfrm rot="16200000" flipV="1">
              <a:off x="7290991" y="3563540"/>
              <a:ext cx="970756" cy="576263"/>
            </a:xfrm>
            <a:prstGeom prst="bentConnector3">
              <a:avLst>
                <a:gd name="adj1" fmla="val 2596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131"/>
            <p:cNvSpPr txBox="1">
              <a:spLocks noChangeArrowheads="1"/>
            </p:cNvSpPr>
            <p:nvPr/>
          </p:nvSpPr>
          <p:spPr bwMode="auto">
            <a:xfrm>
              <a:off x="0" y="1592263"/>
              <a:ext cx="963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7" name="TextBox 132"/>
            <p:cNvSpPr txBox="1">
              <a:spLocks noChangeArrowheads="1"/>
            </p:cNvSpPr>
            <p:nvPr/>
          </p:nvSpPr>
          <p:spPr bwMode="auto">
            <a:xfrm>
              <a:off x="3419475" y="1962150"/>
              <a:ext cx="1346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Скругленный прямоугольник 217"/>
            <p:cNvSpPr/>
            <p:nvPr/>
          </p:nvSpPr>
          <p:spPr bwMode="auto">
            <a:xfrm>
              <a:off x="7740352" y="2348880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9" name="Скругленный прямоугольник 218"/>
            <p:cNvSpPr/>
            <p:nvPr/>
          </p:nvSpPr>
          <p:spPr bwMode="auto">
            <a:xfrm>
              <a:off x="7344237" y="3078957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0" name="Скругленный прямоугольник 219"/>
            <p:cNvSpPr/>
            <p:nvPr/>
          </p:nvSpPr>
          <p:spPr bwMode="auto">
            <a:xfrm>
              <a:off x="3275475" y="2610645"/>
              <a:ext cx="288000" cy="287337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1" name="Скругленный прямоугольник 220"/>
            <p:cNvSpPr/>
            <p:nvPr/>
          </p:nvSpPr>
          <p:spPr bwMode="auto">
            <a:xfrm>
              <a:off x="5571083" y="4337050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Скругленный прямоугольник 221"/>
            <p:cNvSpPr/>
            <p:nvPr/>
          </p:nvSpPr>
          <p:spPr bwMode="auto">
            <a:xfrm>
              <a:off x="7919789" y="4337050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Скругленный прямоугольник 222"/>
            <p:cNvSpPr/>
            <p:nvPr/>
          </p:nvSpPr>
          <p:spPr bwMode="auto">
            <a:xfrm>
              <a:off x="7919789" y="5057775"/>
              <a:ext cx="289422" cy="287338"/>
            </a:xfrm>
            <a:prstGeom prst="roundRect">
              <a:avLst>
                <a:gd name="adj" fmla="val 5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29" name="Скругленный прямоугольник 228"/>
          <p:cNvSpPr/>
          <p:nvPr/>
        </p:nvSpPr>
        <p:spPr>
          <a:xfrm>
            <a:off x="6084168" y="5035754"/>
            <a:ext cx="2448000" cy="574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B:x7:x8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Скругленный прямоугольник 230"/>
          <p:cNvSpPr/>
          <p:nvPr/>
        </p:nvSpPr>
        <p:spPr>
          <a:xfrm>
            <a:off x="2411760" y="6381328"/>
            <a:ext cx="2520000" cy="576262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A:x3</a:t>
            </a:r>
            <a:r>
              <a:rPr lang="en-US" baseline="-25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/{B}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:x4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Скругленный прямоугольник 229"/>
          <p:cNvSpPr/>
          <p:nvPr/>
        </p:nvSpPr>
        <p:spPr>
          <a:xfrm>
            <a:off x="6001143" y="5505943"/>
            <a:ext cx="2448000" cy="574675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x1</a:t>
            </a:r>
            <a:r>
              <a:rPr lang="en-US" baseline="-25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/{A,B}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:x2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Скругленный прямоугольник 227"/>
          <p:cNvSpPr/>
          <p:nvPr/>
        </p:nvSpPr>
        <p:spPr>
          <a:xfrm>
            <a:off x="1748125" y="3978212"/>
            <a:ext cx="2448000" cy="576262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A:B:x5:x6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27" name="Группа 226"/>
          <p:cNvGrpSpPr/>
          <p:nvPr/>
        </p:nvGrpSpPr>
        <p:grpSpPr>
          <a:xfrm>
            <a:off x="1904321" y="4118289"/>
            <a:ext cx="6299925" cy="2733761"/>
            <a:chOff x="1904321" y="4118289"/>
            <a:chExt cx="6299925" cy="2733761"/>
          </a:xfrm>
        </p:grpSpPr>
        <p:sp>
          <p:nvSpPr>
            <p:cNvPr id="169" name="Скругленный прямоугольник 168"/>
            <p:cNvSpPr/>
            <p:nvPr/>
          </p:nvSpPr>
          <p:spPr bwMode="auto">
            <a:xfrm>
              <a:off x="6232946" y="5190526"/>
              <a:ext cx="287338" cy="2889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0" name="Скругленный прямоугольник 169"/>
            <p:cNvSpPr/>
            <p:nvPr/>
          </p:nvSpPr>
          <p:spPr bwMode="auto">
            <a:xfrm>
              <a:off x="7915321" y="5668391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6" name="Скругленный прямоугольник 225"/>
            <p:cNvSpPr/>
            <p:nvPr/>
          </p:nvSpPr>
          <p:spPr bwMode="auto">
            <a:xfrm>
              <a:off x="2584926" y="6564713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Скругленный прямоугольник 167"/>
            <p:cNvSpPr/>
            <p:nvPr/>
          </p:nvSpPr>
          <p:spPr bwMode="auto">
            <a:xfrm>
              <a:off x="1904321" y="4118289"/>
              <a:ext cx="287338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5" name="Группа 91"/>
          <p:cNvGrpSpPr>
            <a:grpSpLocks/>
          </p:cNvGrpSpPr>
          <p:nvPr/>
        </p:nvGrpSpPr>
        <p:grpSpPr bwMode="auto">
          <a:xfrm>
            <a:off x="1403350" y="908050"/>
            <a:ext cx="6337300" cy="3457575"/>
            <a:chOff x="1403648" y="188640"/>
            <a:chExt cx="6336704" cy="3456384"/>
          </a:xfrm>
        </p:grpSpPr>
        <p:sp>
          <p:nvSpPr>
            <p:cNvPr id="237" name="Скругленный прямоугольник 236"/>
            <p:cNvSpPr/>
            <p:nvPr/>
          </p:nvSpPr>
          <p:spPr>
            <a:xfrm>
              <a:off x="1403648" y="188640"/>
              <a:ext cx="6336704" cy="3456384"/>
            </a:xfrm>
            <a:prstGeom prst="roundRect">
              <a:avLst>
                <a:gd name="adj" fmla="val 5698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Standard Computation: </a:t>
              </a:r>
              <a:endParaRPr lang="ru-RU" sz="2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/>
                <a:t> 	</a:t>
              </a:r>
              <a:r>
                <a:rPr lang="en-US" sz="2800" dirty="0"/>
                <a:t>input</a:t>
              </a:r>
              <a:r>
                <a:rPr lang="ru-RU" sz="2800" dirty="0"/>
                <a:t>— </a:t>
              </a:r>
              <a:r>
                <a:rPr lang="en-US" sz="2800" dirty="0"/>
                <a:t>given, output </a:t>
              </a:r>
              <a:r>
                <a:rPr lang="ru-RU" sz="2800" dirty="0"/>
                <a:t>— </a:t>
              </a:r>
              <a:r>
                <a:rPr lang="en-US" sz="2800" dirty="0"/>
                <a:t>unknown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Inverse Computation:</a:t>
              </a:r>
              <a:endParaRPr lang="ru-RU" sz="2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/>
                <a:t>	</a:t>
              </a:r>
              <a:r>
                <a:rPr lang="en-US" sz="2800" dirty="0"/>
                <a:t>output </a:t>
              </a:r>
              <a:r>
                <a:rPr lang="ru-RU" sz="2800" dirty="0"/>
                <a:t>— </a:t>
              </a:r>
              <a:r>
                <a:rPr lang="en-US" sz="2800" dirty="0"/>
                <a:t>given, input </a:t>
              </a:r>
              <a:r>
                <a:rPr lang="ru-RU" sz="2800" dirty="0"/>
                <a:t>— </a:t>
              </a:r>
              <a:r>
                <a:rPr lang="en-US" sz="2800" dirty="0"/>
                <a:t>unknown </a:t>
              </a:r>
              <a:endParaRPr lang="ru-RU" sz="2800" dirty="0"/>
            </a:p>
          </p:txBody>
        </p:sp>
        <p:grpSp>
          <p:nvGrpSpPr>
            <p:cNvPr id="36" name="Группа 86"/>
            <p:cNvGrpSpPr>
              <a:grpSpLocks/>
            </p:cNvGrpSpPr>
            <p:nvPr/>
          </p:nvGrpSpPr>
          <p:grpSpPr bwMode="auto">
            <a:xfrm>
              <a:off x="3294183" y="2132658"/>
              <a:ext cx="2555635" cy="1296540"/>
              <a:chOff x="4212699" y="6381130"/>
              <a:chExt cx="2555635" cy="1296540"/>
            </a:xfrm>
          </p:grpSpPr>
          <p:sp>
            <p:nvSpPr>
              <p:cNvPr id="239" name="Скругленный прямоугольник 238"/>
              <p:cNvSpPr/>
              <p:nvPr/>
            </p:nvSpPr>
            <p:spPr>
              <a:xfrm>
                <a:off x="4212699" y="6885781"/>
                <a:ext cx="2484204" cy="28723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match(x, A:B:[]) == </a:t>
                </a:r>
                <a:r>
                  <a:rPr lang="en-US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Стрелка вниз 239"/>
              <p:cNvSpPr/>
              <p:nvPr/>
            </p:nvSpPr>
            <p:spPr>
              <a:xfrm>
                <a:off x="4860338" y="7173019"/>
                <a:ext cx="504778" cy="504651"/>
              </a:xfrm>
              <a:prstGeom prst="down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?</a:t>
                </a:r>
                <a:endParaRPr lang="ru-RU" dirty="0"/>
              </a:p>
            </p:txBody>
          </p:sp>
          <p:sp>
            <p:nvSpPr>
              <p:cNvPr id="241" name="Стрелка вниз 240"/>
              <p:cNvSpPr/>
              <p:nvPr/>
            </p:nvSpPr>
            <p:spPr>
              <a:xfrm>
                <a:off x="6265143" y="6381130"/>
                <a:ext cx="503191" cy="504651"/>
              </a:xfrm>
              <a:prstGeom prst="downArrow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/>
                  <a:t>!</a:t>
                </a:r>
                <a:endParaRPr lang="ru-RU" dirty="0"/>
              </a:p>
            </p:txBody>
          </p:sp>
        </p:grpSp>
      </p:grpSp>
      <p:grpSp>
        <p:nvGrpSpPr>
          <p:cNvPr id="37" name="Группа 120"/>
          <p:cNvGrpSpPr/>
          <p:nvPr/>
        </p:nvGrpSpPr>
        <p:grpSpPr>
          <a:xfrm>
            <a:off x="3707904" y="4149080"/>
            <a:ext cx="2448000" cy="2304256"/>
            <a:chOff x="-2160240" y="908720"/>
            <a:chExt cx="2448000" cy="2304256"/>
          </a:xfrm>
          <a:solidFill>
            <a:srgbClr val="FFFF66"/>
          </a:solidFill>
        </p:grpSpPr>
        <p:sp>
          <p:nvSpPr>
            <p:cNvPr id="243" name="Скругленный прямоугольник 242"/>
            <p:cNvSpPr/>
            <p:nvPr/>
          </p:nvSpPr>
          <p:spPr>
            <a:xfrm>
              <a:off x="-2160240" y="2636912"/>
              <a:ext cx="2448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/{A,B}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: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x2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Скругленный прямоугольник 243"/>
            <p:cNvSpPr/>
            <p:nvPr/>
          </p:nvSpPr>
          <p:spPr>
            <a:xfrm>
              <a:off x="-2160240" y="2060848"/>
              <a:ext cx="2448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B:x7:x8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Скругленный прямоугольник 244"/>
            <p:cNvSpPr/>
            <p:nvPr/>
          </p:nvSpPr>
          <p:spPr>
            <a:xfrm>
              <a:off x="-2160240" y="1484784"/>
              <a:ext cx="2448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A:x3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:x4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Скругленный прямоугольник 245"/>
            <p:cNvSpPr/>
            <p:nvPr/>
          </p:nvSpPr>
          <p:spPr>
            <a:xfrm>
              <a:off x="-2160240" y="908720"/>
              <a:ext cx="2448000" cy="576064"/>
            </a:xfrm>
            <a:prstGeom prst="roundRect">
              <a:avLst>
                <a:gd name="adj" fmla="val 50000"/>
              </a:avLst>
            </a:prstGeom>
            <a:grp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A:B:x5:x6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24" name="Заголовок 33"/>
          <p:cNvSpPr txBox="1">
            <a:spLocks/>
          </p:cNvSpPr>
          <p:nvPr/>
        </p:nvSpPr>
        <p:spPr>
          <a:xfrm>
            <a:off x="7236296" y="-27384"/>
            <a:ext cx="1907704" cy="8640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6000" b="1" dirty="0" smtClean="0">
                <a:latin typeface="Gabriola" pitchFamily="82" charset="0"/>
                <a:ea typeface="+mj-ea"/>
                <a:cs typeface="+mj-cs"/>
              </a:rPr>
              <a:t>URA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22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29" grpId="1" animBg="1"/>
      <p:bldP spid="231" grpId="0" animBg="1"/>
      <p:bldP spid="231" grpId="1" animBg="1"/>
      <p:bldP spid="230" grpId="0" animBg="1"/>
      <p:bldP spid="230" grpId="1" animBg="1"/>
      <p:bldP spid="228" grpId="0" animBg="1"/>
      <p:bldP spid="22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URA. Discussion</a:t>
            </a:r>
            <a:endParaRPr 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43924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Introduced by V.F. Turchin</a:t>
            </a:r>
          </a:p>
          <a:p>
            <a:r>
              <a:rPr lang="en-US" dirty="0" smtClean="0"/>
              <a:t>Semi-decidable URA [1, 2]</a:t>
            </a:r>
            <a:endParaRPr lang="ru-RU" dirty="0" smtClean="0"/>
          </a:p>
          <a:p>
            <a:pPr lvl="1"/>
            <a:r>
              <a:rPr lang="en-US" dirty="0" smtClean="0"/>
              <a:t>Soundness — </a:t>
            </a:r>
            <a:r>
              <a:rPr lang="ru-RU" dirty="0" smtClean="0"/>
              <a:t>«+»</a:t>
            </a:r>
          </a:p>
          <a:p>
            <a:pPr lvl="1"/>
            <a:r>
              <a:rPr lang="en-US" dirty="0" smtClean="0"/>
              <a:t>Completeness — </a:t>
            </a:r>
            <a:r>
              <a:rPr lang="ru-RU" dirty="0" smtClean="0"/>
              <a:t>«+»</a:t>
            </a:r>
          </a:p>
          <a:p>
            <a:pPr lvl="1"/>
            <a:r>
              <a:rPr lang="en-US" dirty="0" smtClean="0"/>
              <a:t>Problems and fields for improvements [3]</a:t>
            </a:r>
            <a:endParaRPr lang="ru-RU" dirty="0" smtClean="0"/>
          </a:p>
          <a:p>
            <a:pPr lvl="2"/>
            <a:r>
              <a:rPr lang="en-US" dirty="0" smtClean="0"/>
              <a:t>Termination — «±»</a:t>
            </a:r>
            <a:endParaRPr lang="ru-RU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Robustness — «+»</a:t>
            </a:r>
            <a:endParaRPr lang="ru-RU" dirty="0" smtClean="0"/>
          </a:p>
          <a:p>
            <a:r>
              <a:rPr lang="en-US" dirty="0" smtClean="0"/>
              <a:t>Related works: Logic Programming (Prolog), Functional Logic Programming</a:t>
            </a:r>
            <a:endParaRPr lang="ru-RU" dirty="0" smtClean="0"/>
          </a:p>
          <a:p>
            <a:pPr lvl="1"/>
            <a:r>
              <a:rPr lang="en-US" dirty="0" smtClean="0"/>
              <a:t>URA —</a:t>
            </a:r>
            <a:r>
              <a:rPr lang="ru-RU" dirty="0" smtClean="0"/>
              <a:t> 1972, </a:t>
            </a:r>
            <a:r>
              <a:rPr lang="en-US" dirty="0" smtClean="0"/>
              <a:t>Prolog </a:t>
            </a:r>
            <a:r>
              <a:rPr lang="ru-RU" dirty="0" smtClean="0"/>
              <a:t>— 1972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3883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en-US" sz="1100" dirty="0" smtClean="0"/>
              <a:t>[1] Sergei Abramov, Robert </a:t>
            </a:r>
            <a:r>
              <a:rPr lang="en-US" sz="1100" dirty="0" err="1" smtClean="0"/>
              <a:t>Glück</a:t>
            </a:r>
            <a:r>
              <a:rPr lang="ru-RU" sz="1100" dirty="0" smtClean="0"/>
              <a:t> </a:t>
            </a:r>
            <a:r>
              <a:rPr lang="en-US" sz="1100" i="1" dirty="0" smtClean="0"/>
              <a:t>The Universal Resolving Algorithm and its Correctness: Inverse Computation in a Functional Language</a:t>
            </a:r>
            <a:r>
              <a:rPr lang="en-US" sz="1100" dirty="0" smtClean="0"/>
              <a:t> // Elsevier, Science of Computer Programming 43 (2002), pp. 193-229, 2002</a:t>
            </a:r>
          </a:p>
          <a:p>
            <a:pPr marL="176213" indent="-176213"/>
            <a:r>
              <a:rPr lang="en-US" sz="1100" dirty="0" smtClean="0"/>
              <a:t>[2] Sergei Abramov, Robert </a:t>
            </a:r>
            <a:r>
              <a:rPr lang="en-US" sz="1100" dirty="0" err="1" smtClean="0"/>
              <a:t>Glück</a:t>
            </a:r>
            <a:r>
              <a:rPr lang="ru-RU" sz="1100" dirty="0" smtClean="0"/>
              <a:t>  </a:t>
            </a:r>
            <a:r>
              <a:rPr lang="en-US" sz="1100" i="1" dirty="0" smtClean="0"/>
              <a:t>Principles of Inverse Computation and the Universal Resolving Algorithm</a:t>
            </a:r>
            <a:r>
              <a:rPr lang="ru-RU" sz="1100" dirty="0" smtClean="0"/>
              <a:t>  </a:t>
            </a:r>
            <a:r>
              <a:rPr lang="en-US" sz="1100" dirty="0" smtClean="0"/>
              <a:t>//</a:t>
            </a:r>
            <a:r>
              <a:rPr lang="ru-RU" sz="1100" dirty="0" smtClean="0"/>
              <a:t> </a:t>
            </a:r>
            <a:r>
              <a:rPr lang="en-US" sz="1100" dirty="0" smtClean="0"/>
              <a:t>T.Æ. </a:t>
            </a:r>
            <a:r>
              <a:rPr lang="en-US" sz="1100" dirty="0" err="1" smtClean="0"/>
              <a:t>Mogensen</a:t>
            </a:r>
            <a:r>
              <a:rPr lang="en-US" sz="1100" dirty="0" smtClean="0"/>
              <a:t> et al. (Eds.): The Essence of Computation: Complexity, Analysis, Transformation. Essays Dedicated to Neil D. Jones LNCS 2566, pp. 269–295,</a:t>
            </a:r>
            <a:r>
              <a:rPr lang="ru-RU" sz="1100" dirty="0" smtClean="0"/>
              <a:t> </a:t>
            </a:r>
            <a:r>
              <a:rPr lang="en-US" sz="1100" dirty="0" smtClean="0"/>
              <a:t>Springer-</a:t>
            </a:r>
            <a:r>
              <a:rPr lang="en-US" sz="1100" dirty="0" err="1" smtClean="0"/>
              <a:t>Verlag</a:t>
            </a:r>
            <a:r>
              <a:rPr lang="ru-RU" sz="1100" dirty="0" smtClean="0"/>
              <a:t>,</a:t>
            </a:r>
            <a:r>
              <a:rPr lang="en-US" sz="1100" dirty="0" smtClean="0"/>
              <a:t> Berlin</a:t>
            </a:r>
            <a:r>
              <a:rPr lang="ru-RU" sz="1100" dirty="0" smtClean="0"/>
              <a:t>, </a:t>
            </a:r>
            <a:r>
              <a:rPr lang="en-US" sz="1100" dirty="0" smtClean="0"/>
              <a:t>Heidelberg 2002</a:t>
            </a:r>
          </a:p>
          <a:p>
            <a:pPr marL="176213" indent="-176213"/>
            <a:r>
              <a:rPr lang="en-US" sz="1100" dirty="0" smtClean="0"/>
              <a:t>[3] Sergei Abramov, Robert </a:t>
            </a:r>
            <a:r>
              <a:rPr lang="en-US" sz="1100" dirty="0" err="1" smtClean="0"/>
              <a:t>Glück</a:t>
            </a:r>
            <a:r>
              <a:rPr lang="en-US" sz="1100" dirty="0" smtClean="0"/>
              <a:t>, Yuri </a:t>
            </a:r>
            <a:r>
              <a:rPr lang="en-US" sz="1100" dirty="0" err="1" smtClean="0"/>
              <a:t>Klimov</a:t>
            </a:r>
            <a:r>
              <a:rPr lang="ru-RU" sz="1100" dirty="0" smtClean="0"/>
              <a:t> </a:t>
            </a:r>
            <a:r>
              <a:rPr lang="en-US" sz="1100" i="1" dirty="0" smtClean="0"/>
              <a:t>An Universal Resolving Algorithm for Inverse Computation of Lazy Languages</a:t>
            </a:r>
            <a:r>
              <a:rPr lang="en-US" sz="1100" dirty="0" smtClean="0"/>
              <a:t> // Perspectives of Systems Informatics: 6th International Andrei </a:t>
            </a:r>
            <a:r>
              <a:rPr lang="en-US" sz="1100" dirty="0" err="1" smtClean="0"/>
              <a:t>Ershov</a:t>
            </a:r>
            <a:r>
              <a:rPr lang="en-US" sz="1100" dirty="0" smtClean="0"/>
              <a:t> Memorial Conference, PSI 2006 Novosibirsk, Russia, June 2006. Proceedings. I. </a:t>
            </a:r>
            <a:r>
              <a:rPr lang="en-US" sz="1100" dirty="0" err="1" smtClean="0"/>
              <a:t>Virbitskaite</a:t>
            </a:r>
            <a:r>
              <a:rPr lang="en-US" sz="1100" dirty="0" smtClean="0"/>
              <a:t> and A. </a:t>
            </a:r>
            <a:r>
              <a:rPr lang="en-US" sz="1100" dirty="0" err="1" smtClean="0"/>
              <a:t>Voronkov</a:t>
            </a:r>
            <a:r>
              <a:rPr lang="en-US" sz="1100" dirty="0" smtClean="0"/>
              <a:t> (Eds.): PSI 2006, LNCS 4378, pp. 27-40, 2007 Springer-</a:t>
            </a:r>
            <a:r>
              <a:rPr lang="en-US" sz="1100" dirty="0" err="1" smtClean="0"/>
              <a:t>Verlag</a:t>
            </a:r>
            <a:r>
              <a:rPr lang="en-US" sz="1100" dirty="0" smtClean="0"/>
              <a:t> Berlin Heidelberg 2007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NAN: Neighborhood Analysis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c</a:t>
            </a:r>
            <a:r>
              <a:rPr lang="en-US" dirty="0" smtClean="0"/>
              <a:t> be initial configuration of some tree of configurations</a:t>
            </a:r>
          </a:p>
          <a:p>
            <a:r>
              <a:rPr lang="en-US" dirty="0" smtClean="0"/>
              <a:t>For each </a:t>
            </a:r>
            <a:r>
              <a:rPr lang="en-US" b="1" dirty="0" smtClean="0"/>
              <a:t>input </a:t>
            </a:r>
            <a:r>
              <a:rPr lang="el-GR" b="1" dirty="0" smtClean="0"/>
              <a:t>ϵ</a:t>
            </a:r>
            <a:r>
              <a:rPr lang="en-US" b="1" dirty="0" smtClean="0"/>
              <a:t> </a:t>
            </a:r>
            <a:r>
              <a:rPr lang="en-US" spc="-500" dirty="0" smtClean="0"/>
              <a:t>[[</a:t>
            </a:r>
            <a:r>
              <a:rPr lang="en-US" b="1" dirty="0" smtClean="0"/>
              <a:t> c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spc="-500" dirty="0" smtClean="0"/>
              <a:t>]]</a:t>
            </a:r>
            <a:r>
              <a:rPr lang="en-US" b="1" dirty="0" smtClean="0"/>
              <a:t>  </a:t>
            </a:r>
            <a:r>
              <a:rPr lang="en-US" dirty="0" smtClean="0"/>
              <a:t>the corresponding evaluation trace is represented by a subtree of configurations</a:t>
            </a:r>
          </a:p>
          <a:p>
            <a:pPr lvl="1"/>
            <a:r>
              <a:rPr lang="en-US" i="1" dirty="0" smtClean="0"/>
              <a:t>Discussed before</a:t>
            </a:r>
          </a:p>
          <a:p>
            <a:r>
              <a:rPr lang="en-US" b="1" dirty="0" smtClean="0"/>
              <a:t>Neighborhood:</a:t>
            </a:r>
            <a:r>
              <a:rPr lang="en-US" dirty="0" smtClean="0"/>
              <a:t> For each </a:t>
            </a:r>
            <a:r>
              <a:rPr lang="en-US" b="1" dirty="0" smtClean="0"/>
              <a:t>input </a:t>
            </a:r>
            <a:r>
              <a:rPr lang="el-GR" b="1" dirty="0" smtClean="0"/>
              <a:t>ϵ</a:t>
            </a:r>
            <a:r>
              <a:rPr lang="en-US" b="1" dirty="0" smtClean="0"/>
              <a:t> </a:t>
            </a:r>
            <a:r>
              <a:rPr lang="en-US" spc="-500" dirty="0" smtClean="0"/>
              <a:t>[[</a:t>
            </a:r>
            <a:r>
              <a:rPr lang="en-US" b="1" dirty="0" smtClean="0"/>
              <a:t> c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spc="-500" dirty="0" smtClean="0"/>
              <a:t>]]</a:t>
            </a:r>
            <a:r>
              <a:rPr lang="en-US" dirty="0" smtClean="0"/>
              <a:t> we can represent  the set of inputs </a:t>
            </a:r>
            <a:r>
              <a:rPr lang="ru-RU" dirty="0" smtClean="0"/>
              <a:t>— </a:t>
            </a:r>
            <a:r>
              <a:rPr lang="en-US" b="1" dirty="0" smtClean="0"/>
              <a:t>input’ </a:t>
            </a:r>
            <a:r>
              <a:rPr lang="el-GR" b="1" dirty="0" smtClean="0"/>
              <a:t>ϵ</a:t>
            </a:r>
            <a:r>
              <a:rPr lang="en-US" b="1" dirty="0" smtClean="0"/>
              <a:t> </a:t>
            </a:r>
            <a:r>
              <a:rPr lang="en-US" spc="-500" dirty="0" smtClean="0"/>
              <a:t>[[</a:t>
            </a:r>
            <a:r>
              <a:rPr lang="en-US" b="1" dirty="0" smtClean="0"/>
              <a:t> c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spc="-500" dirty="0" smtClean="0"/>
              <a:t>]]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that produce the same result of computation and the same behavior of the program.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51"/>
            <a:chExt cx="5826" cy="4241"/>
          </a:xfrm>
        </p:grpSpPr>
        <p:grpSp>
          <p:nvGrpSpPr>
            <p:cNvPr id="3" name="Группа 86"/>
            <p:cNvGrpSpPr>
              <a:grpSpLocks/>
            </p:cNvGrpSpPr>
            <p:nvPr/>
          </p:nvGrpSpPr>
          <p:grpSpPr bwMode="auto">
            <a:xfrm>
              <a:off x="569" y="1882"/>
              <a:ext cx="2939" cy="328"/>
              <a:chOff x="904031" y="2987660"/>
              <a:chExt cx="4664970" cy="521051"/>
            </a:xfrm>
          </p:grpSpPr>
          <p:sp>
            <p:nvSpPr>
              <p:cNvPr id="18578" name="TextBox 139"/>
              <p:cNvSpPr txBox="1">
                <a:spLocks noChangeArrowheads="1"/>
              </p:cNvSpPr>
              <p:nvPr/>
            </p:nvSpPr>
            <p:spPr bwMode="auto">
              <a:xfrm>
                <a:off x="904031" y="2987660"/>
                <a:ext cx="923788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79" name="TextBox 140"/>
              <p:cNvSpPr txBox="1">
                <a:spLocks noChangeArrowheads="1"/>
              </p:cNvSpPr>
              <p:nvPr/>
            </p:nvSpPr>
            <p:spPr bwMode="auto">
              <a:xfrm>
                <a:off x="4246810" y="3141751"/>
                <a:ext cx="1322191" cy="366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x3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" name="Скругленный прямоугольник 3"/>
            <p:cNvSpPr/>
            <p:nvPr/>
          </p:nvSpPr>
          <p:spPr>
            <a:xfrm>
              <a:off x="1088" y="51"/>
              <a:ext cx="1179" cy="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Группа 73"/>
            <p:cNvGrpSpPr>
              <a:grpSpLocks/>
            </p:cNvGrpSpPr>
            <p:nvPr/>
          </p:nvGrpSpPr>
          <p:grpSpPr bwMode="auto">
            <a:xfrm>
              <a:off x="22" y="436"/>
              <a:ext cx="4219" cy="726"/>
              <a:chOff x="35496" y="691926"/>
              <a:chExt cx="6696744" cy="115289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5496" y="871372"/>
                <a:ext cx="287299" cy="28901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564025" y="980945"/>
                <a:ext cx="3168215" cy="86387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if (x1==A,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m(x2, B:[], x1:x2, A:B:[]),</a:t>
                </a:r>
                <a:b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  n(x1:x2, A:B:[]))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9" name="Соединительная линия уступом 8"/>
              <p:cNvCxnSpPr>
                <a:stCxn id="5" idx="1"/>
                <a:endCxn id="6" idx="0"/>
              </p:cNvCxnSpPr>
              <p:nvPr/>
            </p:nvCxnSpPr>
            <p:spPr>
              <a:xfrm rot="10800000" flipV="1">
                <a:off x="179939" y="691926"/>
                <a:ext cx="1223794" cy="17944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Соединительная линия уступом 8"/>
              <p:cNvCxnSpPr>
                <a:stCxn id="7" idx="0"/>
                <a:endCxn id="5" idx="3"/>
              </p:cNvCxnSpPr>
              <p:nvPr/>
            </p:nvCxnSpPr>
            <p:spPr>
              <a:xfrm rot="16200000" flipV="1">
                <a:off x="4391726" y="224538"/>
                <a:ext cx="289019" cy="1223795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65"/>
            <p:cNvGrpSpPr>
              <a:grpSpLocks/>
            </p:cNvGrpSpPr>
            <p:nvPr/>
          </p:nvGrpSpPr>
          <p:grpSpPr bwMode="auto">
            <a:xfrm>
              <a:off x="884" y="233"/>
              <a:ext cx="1588" cy="294"/>
              <a:chOff x="1403648" y="369442"/>
              <a:chExt cx="2520000" cy="466484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1403648" y="547150"/>
                <a:ext cx="2520000" cy="28877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m(x, A:B:[], x,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4" name="Соединительная линия уступом 8"/>
              <p:cNvCxnSpPr>
                <a:stCxn id="4" idx="2"/>
                <a:endCxn id="5" idx="0"/>
              </p:cNvCxnSpPr>
              <p:nvPr/>
            </p:nvCxnSpPr>
            <p:spPr>
              <a:xfrm rot="5400000">
                <a:off x="2574001" y="457502"/>
                <a:ext cx="179294" cy="3174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79"/>
            <p:cNvGrpSpPr>
              <a:grpSpLocks/>
            </p:cNvGrpSpPr>
            <p:nvPr/>
          </p:nvGrpSpPr>
          <p:grpSpPr bwMode="auto">
            <a:xfrm>
              <a:off x="295" y="890"/>
              <a:ext cx="5352" cy="476"/>
              <a:chOff x="467544" y="1412824"/>
              <a:chExt cx="8496696" cy="755976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67544" y="1844810"/>
                <a:ext cx="2771904" cy="28746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m(x2, B:[], A:x2,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6732111" y="1881339"/>
                <a:ext cx="2232129" cy="28746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n(x1</a:t>
                </a:r>
                <a:r>
                  <a:rPr lang="en-US" baseline="-25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:x2,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1" name="Соединительная линия уступом 8"/>
              <p:cNvCxnSpPr>
                <a:stCxn id="20" idx="0"/>
                <a:endCxn id="7" idx="3"/>
              </p:cNvCxnSpPr>
              <p:nvPr/>
            </p:nvCxnSpPr>
            <p:spPr>
              <a:xfrm rot="16200000" flipV="1">
                <a:off x="7055885" y="1089050"/>
                <a:ext cx="468515" cy="111606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Соединительная линия уступом 8"/>
              <p:cNvCxnSpPr>
                <a:stCxn id="7" idx="1"/>
                <a:endCxn id="18" idx="0"/>
              </p:cNvCxnSpPr>
              <p:nvPr/>
            </p:nvCxnSpPr>
            <p:spPr>
              <a:xfrm rot="10800000" flipV="1">
                <a:off x="1853496" y="1412824"/>
                <a:ext cx="1711405" cy="431986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84"/>
            <p:cNvGrpSpPr>
              <a:grpSpLocks/>
            </p:cNvGrpSpPr>
            <p:nvPr/>
          </p:nvGrpSpPr>
          <p:grpSpPr bwMode="auto">
            <a:xfrm>
              <a:off x="22" y="1253"/>
              <a:ext cx="3130" cy="726"/>
              <a:chOff x="35496" y="1988824"/>
              <a:chExt cx="4968552" cy="1152802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5496" y="2277818"/>
                <a:ext cx="287319" cy="287406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33" name="Соединительная линия уступом 8"/>
              <p:cNvCxnSpPr>
                <a:stCxn id="18" idx="1"/>
                <a:endCxn id="30" idx="0"/>
              </p:cNvCxnSpPr>
              <p:nvPr/>
            </p:nvCxnSpPr>
            <p:spPr>
              <a:xfrm rot="10800000" flipV="1">
                <a:off x="179950" y="1988824"/>
                <a:ext cx="287318" cy="288994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1835604" y="2277818"/>
                <a:ext cx="3168444" cy="863808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(x3==B,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m(x4, [], A:x3:x4, A:B:[]),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:x3:x4, A:B:[]))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40" name="Соединительная линия уступом 8"/>
              <p:cNvCxnSpPr>
                <a:stCxn id="39" idx="0"/>
                <a:endCxn id="18" idx="3"/>
              </p:cNvCxnSpPr>
              <p:nvPr/>
            </p:nvCxnSpPr>
            <p:spPr>
              <a:xfrm rot="16200000" flipV="1">
                <a:off x="3184847" y="2042840"/>
                <a:ext cx="288994" cy="180963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93"/>
            <p:cNvGrpSpPr>
              <a:grpSpLocks/>
            </p:cNvGrpSpPr>
            <p:nvPr/>
          </p:nvGrpSpPr>
          <p:grpSpPr bwMode="auto">
            <a:xfrm>
              <a:off x="476" y="2387"/>
              <a:ext cx="907" cy="363"/>
              <a:chOff x="755576" y="3789040"/>
              <a:chExt cx="1440128" cy="576064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755576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908313" y="4077866"/>
                <a:ext cx="287391" cy="287238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0" name="Соединительная линия уступом 8"/>
              <p:cNvCxnSpPr>
                <a:stCxn id="44" idx="2"/>
                <a:endCxn id="48" idx="3"/>
              </p:cNvCxnSpPr>
              <p:nvPr/>
            </p:nvCxnSpPr>
            <p:spPr>
              <a:xfrm rot="5400000">
                <a:off x="1043081" y="3788926"/>
                <a:ext cx="431652" cy="431879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Соединительная линия уступом 8"/>
              <p:cNvCxnSpPr>
                <a:stCxn id="44" idx="2"/>
                <a:endCxn id="49" idx="1"/>
              </p:cNvCxnSpPr>
              <p:nvPr/>
            </p:nvCxnSpPr>
            <p:spPr>
              <a:xfrm rot="16200000" flipH="1">
                <a:off x="1475754" y="3788132"/>
                <a:ext cx="431652" cy="433467"/>
              </a:xfrm>
              <a:prstGeom prst="bentConnector2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96"/>
            <p:cNvGrpSpPr>
              <a:grpSpLocks/>
            </p:cNvGrpSpPr>
            <p:nvPr/>
          </p:nvGrpSpPr>
          <p:grpSpPr bwMode="auto">
            <a:xfrm>
              <a:off x="3470" y="1367"/>
              <a:ext cx="2222" cy="907"/>
              <a:chOff x="5508104" y="2169602"/>
              <a:chExt cx="3528048" cy="1440048"/>
            </a:xfrm>
          </p:grpSpPr>
          <p:cxnSp>
            <p:nvCxnSpPr>
              <p:cNvPr id="81" name="Соединительная линия уступом 8"/>
              <p:cNvCxnSpPr/>
              <p:nvPr/>
            </p:nvCxnSpPr>
            <p:spPr>
              <a:xfrm rot="5400000">
                <a:off x="7794512" y="2258513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2" name="Соединительная линия уступом 8"/>
              <p:cNvCxnSpPr/>
              <p:nvPr/>
            </p:nvCxnSpPr>
            <p:spPr>
              <a:xfrm rot="5400000">
                <a:off x="7794512" y="2690369"/>
                <a:ext cx="179410" cy="1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5508104" y="2314083"/>
                <a:ext cx="3491530" cy="287375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5939980" y="2745938"/>
                <a:ext cx="3096172" cy="86371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if(x1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==B,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m(x2, [],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B:[]))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7" name="Группа 100"/>
            <p:cNvGrpSpPr>
              <a:grpSpLocks/>
            </p:cNvGrpSpPr>
            <p:nvPr/>
          </p:nvGrpSpPr>
          <p:grpSpPr bwMode="auto">
            <a:xfrm>
              <a:off x="3113" y="2976"/>
              <a:ext cx="998" cy="454"/>
              <a:chOff x="4942255" y="4725080"/>
              <a:chExt cx="1584144" cy="720144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942255" y="5156532"/>
                <a:ext cx="287304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6239094" y="5156532"/>
                <a:ext cx="287305" cy="28869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6" name="Соединительная линия уступом 8"/>
              <p:cNvCxnSpPr>
                <a:stCxn id="76" idx="0"/>
                <a:endCxn id="70" idx="2"/>
              </p:cNvCxnSpPr>
              <p:nvPr/>
            </p:nvCxnSpPr>
            <p:spPr>
              <a:xfrm rot="16200000" flipV="1">
                <a:off x="5833684" y="4608263"/>
                <a:ext cx="431452" cy="66508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Соединительная линия уступом 8"/>
              <p:cNvCxnSpPr>
                <a:stCxn id="75" idx="0"/>
                <a:endCxn id="70" idx="2"/>
              </p:cNvCxnSpPr>
              <p:nvPr/>
            </p:nvCxnSpPr>
            <p:spPr>
              <a:xfrm rot="5400000" flipH="1" flipV="1">
                <a:off x="5186058" y="4625723"/>
                <a:ext cx="431452" cy="630166"/>
              </a:xfrm>
              <a:prstGeom prst="bentConnector3">
                <a:avLst>
                  <a:gd name="adj1" fmla="val 1748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87"/>
            <p:cNvGrpSpPr>
              <a:grpSpLocks/>
            </p:cNvGrpSpPr>
            <p:nvPr/>
          </p:nvGrpSpPr>
          <p:grpSpPr bwMode="auto">
            <a:xfrm>
              <a:off x="68" y="1979"/>
              <a:ext cx="3402" cy="408"/>
              <a:chOff x="107504" y="3141626"/>
              <a:chExt cx="5400600" cy="647414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107504" y="3501829"/>
                <a:ext cx="2735225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m(x4, [], A:B:x4, A:B:[])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3060213" y="3501829"/>
                <a:ext cx="2447891" cy="28721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А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:x3</a:t>
                </a:r>
                <a:r>
                  <a:rPr lang="en-US" baseline="-25000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/{B}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:x4, A:B:[])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71" name="Соединительная линия уступом 8"/>
              <p:cNvCxnSpPr>
                <a:stCxn id="46" idx="0"/>
                <a:endCxn id="39" idx="2"/>
              </p:cNvCxnSpPr>
              <p:nvPr/>
            </p:nvCxnSpPr>
            <p:spPr>
              <a:xfrm rot="16200000" flipV="1">
                <a:off x="3672264" y="2889933"/>
                <a:ext cx="360203" cy="863588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оединительная линия уступом 8"/>
              <p:cNvCxnSpPr>
                <a:stCxn id="44" idx="0"/>
                <a:endCxn id="39" idx="2"/>
              </p:cNvCxnSpPr>
              <p:nvPr/>
            </p:nvCxnSpPr>
            <p:spPr>
              <a:xfrm rot="5400000" flipH="1" flipV="1">
                <a:off x="2268139" y="2349397"/>
                <a:ext cx="360203" cy="1944661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101"/>
            <p:cNvGrpSpPr>
              <a:grpSpLocks/>
            </p:cNvGrpSpPr>
            <p:nvPr/>
          </p:nvGrpSpPr>
          <p:grpSpPr bwMode="auto">
            <a:xfrm>
              <a:off x="4468" y="2977"/>
              <a:ext cx="1224" cy="753"/>
              <a:chOff x="7092280" y="4725874"/>
              <a:chExt cx="1944000" cy="1195958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7092280" y="4868817"/>
                <a:ext cx="1944000" cy="57653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 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 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Скругленный прямоугольник 77"/>
              <p:cNvSpPr/>
              <p:nvPr/>
            </p:nvSpPr>
            <p:spPr>
              <a:xfrm>
                <a:off x="7919751" y="5634358"/>
                <a:ext cx="289059" cy="28747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3" name="Соединительная линия уступом 8"/>
              <p:cNvCxnSpPr>
                <a:stCxn id="69" idx="2"/>
                <a:endCxn id="77" idx="0"/>
              </p:cNvCxnSpPr>
              <p:nvPr/>
            </p:nvCxnSpPr>
            <p:spPr>
              <a:xfrm rot="5400000">
                <a:off x="7992014" y="4798140"/>
                <a:ext cx="144531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6" name="Соединительная линия уступом 8"/>
              <p:cNvCxnSpPr>
                <a:stCxn id="77" idx="2"/>
                <a:endCxn id="78" idx="0"/>
              </p:cNvCxnSpPr>
              <p:nvPr/>
            </p:nvCxnSpPr>
            <p:spPr>
              <a:xfrm rot="5400000">
                <a:off x="7969778" y="5539857"/>
                <a:ext cx="189003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95"/>
            <p:cNvGrpSpPr>
              <a:grpSpLocks/>
            </p:cNvGrpSpPr>
            <p:nvPr/>
          </p:nvGrpSpPr>
          <p:grpSpPr bwMode="auto">
            <a:xfrm>
              <a:off x="453" y="2387"/>
              <a:ext cx="2540" cy="1905"/>
              <a:chOff x="719796" y="3789040"/>
              <a:chExt cx="4032000" cy="3024336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719796" y="4509801"/>
                <a:ext cx="4032000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791229" y="4868593"/>
                <a:ext cx="3889134" cy="86523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if (A==B,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:[])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,</a:t>
                </a:r>
                <a:b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   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1619852" y="5805264"/>
                <a:ext cx="2231887" cy="28735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n(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:[]</a:t>
                </a:r>
                <a:r>
                  <a:rPr lang="en-US" dirty="0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rPr>
                  <a:t>)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719796" y="6165644"/>
                <a:ext cx="4032000" cy="28735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m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(А: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[], А: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/{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ru-RU" baseline="-30000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}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x</a:t>
                </a:r>
                <a:r>
                  <a:rPr lang="ru-RU" dirty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4, [])</a:t>
                </a:r>
              </a:p>
            </p:txBody>
          </p:sp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2591342" y="6526025"/>
                <a:ext cx="288907" cy="28735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F</a:t>
                </a:r>
                <a:endParaRPr lang="ru-RU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9" name="Соединительная линия уступом 8"/>
              <p:cNvCxnSpPr>
                <a:stCxn id="57" idx="2"/>
                <a:endCxn id="59" idx="0"/>
              </p:cNvCxnSpPr>
              <p:nvPr/>
            </p:nvCxnSpPr>
            <p:spPr>
              <a:xfrm rot="5400000">
                <a:off x="2700075" y="4832873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0" name="Соединительная линия уступом 8"/>
              <p:cNvCxnSpPr>
                <a:stCxn id="46" idx="2"/>
                <a:endCxn id="57" idx="0"/>
              </p:cNvCxnSpPr>
              <p:nvPr/>
            </p:nvCxnSpPr>
            <p:spPr>
              <a:xfrm rot="5400000">
                <a:off x="3149273" y="3375563"/>
                <a:ext cx="720761" cy="154771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Соединительная линия уступом 8"/>
              <p:cNvCxnSpPr>
                <a:stCxn id="61" idx="2"/>
                <a:endCxn id="62" idx="0"/>
              </p:cNvCxnSpPr>
              <p:nvPr/>
            </p:nvCxnSpPr>
            <p:spPr>
              <a:xfrm rot="5400000">
                <a:off x="2700075" y="6128336"/>
                <a:ext cx="71441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3" name="Соединительная линия уступом 8"/>
              <p:cNvCxnSpPr>
                <a:stCxn id="62" idx="2"/>
                <a:endCxn id="65" idx="0"/>
              </p:cNvCxnSpPr>
              <p:nvPr/>
            </p:nvCxnSpPr>
            <p:spPr>
              <a:xfrm rot="5400000">
                <a:off x="2700075" y="6488716"/>
                <a:ext cx="71442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7" name="Соединительная линия уступом 8"/>
              <p:cNvCxnSpPr>
                <a:stCxn id="59" idx="2"/>
                <a:endCxn id="61" idx="0"/>
              </p:cNvCxnSpPr>
              <p:nvPr/>
            </p:nvCxnSpPr>
            <p:spPr>
              <a:xfrm rot="5400000">
                <a:off x="2699281" y="5768750"/>
                <a:ext cx="73029" cy="3175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72"/>
            <p:cNvGrpSpPr>
              <a:grpSpLocks/>
            </p:cNvGrpSpPr>
            <p:nvPr/>
          </p:nvGrpSpPr>
          <p:grpSpPr bwMode="auto">
            <a:xfrm>
              <a:off x="295" y="210"/>
              <a:ext cx="2901" cy="231"/>
              <a:chOff x="467544" y="332656"/>
              <a:chExt cx="4606149" cy="367740"/>
            </a:xfrm>
          </p:grpSpPr>
          <p:sp>
            <p:nvSpPr>
              <p:cNvPr id="18532" name="TextBox 127"/>
              <p:cNvSpPr txBox="1">
                <a:spLocks noChangeArrowheads="1"/>
              </p:cNvSpPr>
              <p:nvPr/>
            </p:nvSpPr>
            <p:spPr bwMode="auto">
              <a:xfrm>
                <a:off x="467544" y="332656"/>
                <a:ext cx="838348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3" name="TextBox 128"/>
              <p:cNvSpPr txBox="1">
                <a:spLocks noChangeArrowheads="1"/>
              </p:cNvSpPr>
              <p:nvPr/>
            </p:nvSpPr>
            <p:spPr bwMode="auto">
              <a:xfrm>
                <a:off x="3924141" y="332656"/>
                <a:ext cx="1149552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x1:x2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6" name="Группа 78"/>
            <p:cNvGrpSpPr>
              <a:grpSpLocks/>
            </p:cNvGrpSpPr>
            <p:nvPr/>
          </p:nvGrpSpPr>
          <p:grpSpPr bwMode="auto">
            <a:xfrm>
              <a:off x="1657" y="657"/>
              <a:ext cx="3348" cy="237"/>
              <a:chOff x="2630619" y="1043444"/>
              <a:chExt cx="5314645" cy="375456"/>
            </a:xfrm>
          </p:grpSpPr>
          <p:sp>
            <p:nvSpPr>
              <p:cNvPr id="18530" name="TextBox 129"/>
              <p:cNvSpPr txBox="1">
                <a:spLocks noChangeArrowheads="1"/>
              </p:cNvSpPr>
              <p:nvPr/>
            </p:nvSpPr>
            <p:spPr bwMode="auto">
              <a:xfrm>
                <a:off x="2630619" y="1043444"/>
                <a:ext cx="925459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A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31" name="TextBox 130"/>
              <p:cNvSpPr txBox="1">
                <a:spLocks noChangeArrowheads="1"/>
              </p:cNvSpPr>
              <p:nvPr/>
            </p:nvSpPr>
            <p:spPr bwMode="auto">
              <a:xfrm>
                <a:off x="6746770" y="1052949"/>
                <a:ext cx="1198494" cy="36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/{A}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7" name="Группа 91"/>
            <p:cNvGrpSpPr>
              <a:grpSpLocks/>
            </p:cNvGrpSpPr>
            <p:nvPr/>
          </p:nvGrpSpPr>
          <p:grpSpPr bwMode="auto">
            <a:xfrm>
              <a:off x="22" y="2387"/>
              <a:ext cx="1762" cy="231"/>
              <a:chOff x="35496" y="3789040"/>
              <a:chExt cx="2797199" cy="367740"/>
            </a:xfrm>
          </p:grpSpPr>
          <p:sp>
            <p:nvSpPr>
              <p:cNvPr id="18528" name="TextBox 133"/>
              <p:cNvSpPr txBox="1">
                <a:spLocks noChangeArrowheads="1"/>
              </p:cNvSpPr>
              <p:nvPr/>
            </p:nvSpPr>
            <p:spPr bwMode="auto">
              <a:xfrm>
                <a:off x="35496" y="3789040"/>
                <a:ext cx="96362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9" name="TextBox 134"/>
              <p:cNvSpPr txBox="1">
                <a:spLocks noChangeArrowheads="1"/>
              </p:cNvSpPr>
              <p:nvPr/>
            </p:nvSpPr>
            <p:spPr bwMode="auto">
              <a:xfrm>
                <a:off x="1557922" y="3789040"/>
                <a:ext cx="1274773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x4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x5:x6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8" name="Группа 97"/>
            <p:cNvGrpSpPr>
              <a:grpSpLocks/>
            </p:cNvGrpSpPr>
            <p:nvPr/>
          </p:nvGrpSpPr>
          <p:grpSpPr bwMode="auto">
            <a:xfrm>
              <a:off x="3696" y="2296"/>
              <a:ext cx="2130" cy="231"/>
              <a:chOff x="5868144" y="3645024"/>
              <a:chExt cx="3381406" cy="366162"/>
            </a:xfrm>
          </p:grpSpPr>
          <p:sp>
            <p:nvSpPr>
              <p:cNvPr id="18526" name="TextBox 135"/>
              <p:cNvSpPr txBox="1">
                <a:spLocks noChangeArrowheads="1"/>
              </p:cNvSpPr>
              <p:nvPr/>
            </p:nvSpPr>
            <p:spPr bwMode="auto">
              <a:xfrm>
                <a:off x="7927151" y="3645024"/>
                <a:ext cx="1322399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x1</a:t>
                </a:r>
                <a:r>
                  <a:rPr lang="en-US" baseline="-25000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/{B}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7" name="TextBox 136"/>
              <p:cNvSpPr txBox="1">
                <a:spLocks noChangeArrowheads="1"/>
              </p:cNvSpPr>
              <p:nvPr/>
            </p:nvSpPr>
            <p:spPr bwMode="auto">
              <a:xfrm>
                <a:off x="5868144" y="3645024"/>
                <a:ext cx="923934" cy="366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x1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B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9" name="Группа 99"/>
            <p:cNvGrpSpPr>
              <a:grpSpLocks/>
            </p:cNvGrpSpPr>
            <p:nvPr/>
          </p:nvGrpSpPr>
          <p:grpSpPr bwMode="auto">
            <a:xfrm>
              <a:off x="2977" y="2971"/>
              <a:ext cx="1484" cy="231"/>
              <a:chOff x="4726231" y="4715852"/>
              <a:chExt cx="2354941" cy="367740"/>
            </a:xfrm>
          </p:grpSpPr>
          <p:sp>
            <p:nvSpPr>
              <p:cNvPr id="18524" name="TextBox 137"/>
              <p:cNvSpPr txBox="1">
                <a:spLocks noChangeArrowheads="1"/>
              </p:cNvSpPr>
              <p:nvPr/>
            </p:nvSpPr>
            <p:spPr bwMode="auto">
              <a:xfrm>
                <a:off x="4726231" y="4715852"/>
                <a:ext cx="96324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25" name="TextBox 138"/>
              <p:cNvSpPr txBox="1">
                <a:spLocks noChangeArrowheads="1"/>
              </p:cNvSpPr>
              <p:nvPr/>
            </p:nvSpPr>
            <p:spPr bwMode="auto">
              <a:xfrm>
                <a:off x="5806901" y="4715852"/>
                <a:ext cx="1274271" cy="367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x7:x8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1" name="Группа 98"/>
            <p:cNvGrpSpPr>
              <a:grpSpLocks/>
            </p:cNvGrpSpPr>
            <p:nvPr/>
          </p:nvGrpSpPr>
          <p:grpSpPr bwMode="auto">
            <a:xfrm>
              <a:off x="3113" y="2274"/>
              <a:ext cx="2466" cy="702"/>
              <a:chOff x="4942255" y="3609650"/>
              <a:chExt cx="3914025" cy="1115430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7272259" y="4148298"/>
                <a:ext cx="1584021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n(x1</a:t>
                </a:r>
                <a:r>
                  <a:rPr lang="en-US" baseline="-30000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/{A,B}</a:t>
                </a: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:x2,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4942255" y="4148298"/>
                <a:ext cx="1547515" cy="576782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m(x2, [],</a:t>
                </a:r>
                <a:b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ahoma" pitchFamily="34" charset="0"/>
                    <a:ea typeface="Calibri" pitchFamily="34" charset="0"/>
                    <a:cs typeface="Tahoma" pitchFamily="34" charset="0"/>
                  </a:rPr>
                  <a:t>   B:x2, B:[])</a:t>
                </a:r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52" name="Соединительная линия уступом 8"/>
              <p:cNvCxnSpPr>
                <a:stCxn id="70" idx="0"/>
                <a:endCxn id="68" idx="2"/>
              </p:cNvCxnSpPr>
              <p:nvPr/>
            </p:nvCxnSpPr>
            <p:spPr>
              <a:xfrm rot="5400000" flipH="1" flipV="1">
                <a:off x="6333137" y="2993319"/>
                <a:ext cx="538648" cy="1771311"/>
              </a:xfrm>
              <a:prstGeom prst="bentConnector3">
                <a:avLst>
                  <a:gd name="adj1" fmla="val 22469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Соединительная линия уступом 8"/>
              <p:cNvCxnSpPr>
                <a:stCxn id="69" idx="0"/>
                <a:endCxn id="68" idx="2"/>
              </p:cNvCxnSpPr>
              <p:nvPr/>
            </p:nvCxnSpPr>
            <p:spPr>
              <a:xfrm rot="16200000" flipV="1">
                <a:off x="7506868" y="3590899"/>
                <a:ext cx="538648" cy="576152"/>
              </a:xfrm>
              <a:prstGeom prst="bentConnector3">
                <a:avLst>
                  <a:gd name="adj1" fmla="val 2219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24" name="Группа 83"/>
            <p:cNvGrpSpPr>
              <a:grpSpLocks/>
            </p:cNvGrpSpPr>
            <p:nvPr/>
          </p:nvGrpSpPr>
          <p:grpSpPr bwMode="auto">
            <a:xfrm>
              <a:off x="0" y="975"/>
              <a:ext cx="3002" cy="464"/>
              <a:chOff x="0" y="1547500"/>
              <a:chExt cx="4765237" cy="737075"/>
            </a:xfrm>
          </p:grpSpPr>
          <p:sp>
            <p:nvSpPr>
              <p:cNvPr id="18518" name="TextBox 131"/>
              <p:cNvSpPr txBox="1">
                <a:spLocks noChangeArrowheads="1"/>
              </p:cNvSpPr>
              <p:nvPr/>
            </p:nvSpPr>
            <p:spPr bwMode="auto">
              <a:xfrm>
                <a:off x="0" y="1547500"/>
                <a:ext cx="963524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[]</a:t>
                </a:r>
                <a:endParaRPr lang="ru-RU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19" name="TextBox 132"/>
              <p:cNvSpPr txBox="1">
                <a:spLocks noChangeArrowheads="1"/>
              </p:cNvSpPr>
              <p:nvPr/>
            </p:nvSpPr>
            <p:spPr bwMode="auto">
              <a:xfrm>
                <a:off x="3419161" y="1917626"/>
                <a:ext cx="1346076" cy="36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x2 </a:t>
                </a:r>
                <a:r>
                  <a:rPr lang="en-US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  <a:sym typeface="Wingdings" pitchFamily="2" charset="2"/>
                  </a:rPr>
                  <a:t> x3:x4</a:t>
                </a:r>
                <a:endParaRPr lang="ru-RU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85" name="Скругленный прямоугольник 84"/>
          <p:cNvSpPr/>
          <p:nvPr/>
        </p:nvSpPr>
        <p:spPr>
          <a:xfrm>
            <a:off x="5651500" y="80963"/>
            <a:ext cx="2376488" cy="2873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match(A:A:[], A:B:[])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8625" name="Группа 86"/>
          <p:cNvGrpSpPr>
            <a:grpSpLocks/>
          </p:cNvGrpSpPr>
          <p:nvPr/>
        </p:nvGrpSpPr>
        <p:grpSpPr bwMode="auto">
          <a:xfrm>
            <a:off x="0" y="125413"/>
            <a:ext cx="9248775" cy="6732587"/>
            <a:chOff x="0" y="80648"/>
            <a:chExt cx="9249550" cy="6732728"/>
          </a:xfrm>
        </p:grpSpPr>
        <p:cxnSp>
          <p:nvCxnSpPr>
            <p:cNvPr id="88" name="Соединительная линия уступом 8"/>
            <p:cNvCxnSpPr>
              <a:stCxn id="124" idx="0"/>
              <a:endCxn id="110" idx="2"/>
            </p:cNvCxnSpPr>
            <p:nvPr/>
          </p:nvCxnSpPr>
          <p:spPr>
            <a:xfrm rot="5400000" flipH="1" flipV="1">
              <a:off x="2267152" y="2349171"/>
              <a:ext cx="360370" cy="19448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84" name="TextBox 91"/>
            <p:cNvSpPr txBox="1">
              <a:spLocks noChangeArrowheads="1"/>
            </p:cNvSpPr>
            <p:nvPr/>
          </p:nvSpPr>
          <p:spPr bwMode="auto">
            <a:xfrm>
              <a:off x="903363" y="2987421"/>
              <a:ext cx="92400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585" name="TextBox 93"/>
            <p:cNvSpPr txBox="1">
              <a:spLocks noChangeArrowheads="1"/>
            </p:cNvSpPr>
            <p:nvPr/>
          </p:nvSpPr>
          <p:spPr bwMode="auto">
            <a:xfrm>
              <a:off x="4245331" y="3141412"/>
              <a:ext cx="1322498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1727345" y="80648"/>
              <a:ext cx="1871820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34928" y="871240"/>
              <a:ext cx="288949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564237" y="980779"/>
              <a:ext cx="3167327" cy="8636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(x1==A,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m(x2, B:[], x1:x2,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n(x1:x2,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9" name="Соединительная линия уступом 8"/>
            <p:cNvCxnSpPr>
              <a:stCxn id="101" idx="1"/>
              <a:endCxn id="97" idx="0"/>
            </p:cNvCxnSpPr>
            <p:nvPr/>
          </p:nvCxnSpPr>
          <p:spPr>
            <a:xfrm rot="10800000" flipV="1">
              <a:off x="179403" y="691848"/>
              <a:ext cx="1224065" cy="179392"/>
            </a:xfrm>
            <a:prstGeom prst="bentConnector2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0" name="Соединительная линия уступом 8"/>
            <p:cNvCxnSpPr>
              <a:stCxn id="98" idx="0"/>
              <a:endCxn id="101" idx="3"/>
            </p:cNvCxnSpPr>
            <p:nvPr/>
          </p:nvCxnSpPr>
          <p:spPr>
            <a:xfrm rot="16200000" flipV="1">
              <a:off x="4391402" y="223487"/>
              <a:ext cx="288931" cy="1225653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Скругленный прямоугольник 100"/>
            <p:cNvSpPr/>
            <p:nvPr/>
          </p:nvSpPr>
          <p:spPr>
            <a:xfrm>
              <a:off x="1403468" y="547383"/>
              <a:ext cx="2519574" cy="288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m(x, A:B:[], x,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2" name="Соединительная линия уступом 8"/>
            <p:cNvCxnSpPr>
              <a:stCxn id="96" idx="2"/>
              <a:endCxn id="101" idx="0"/>
            </p:cNvCxnSpPr>
            <p:nvPr/>
          </p:nvCxnSpPr>
          <p:spPr>
            <a:xfrm rot="5400000">
              <a:off x="2573559" y="458481"/>
              <a:ext cx="179391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3" name="Скругленный прямоугольник 102"/>
            <p:cNvSpPr/>
            <p:nvPr/>
          </p:nvSpPr>
          <p:spPr>
            <a:xfrm>
              <a:off x="466764" y="1844397"/>
              <a:ext cx="2772007" cy="28893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m(x2, B:[], A:x2,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6731564" y="1880911"/>
              <a:ext cx="2232212" cy="28734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n(x1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:x2, A:B:[])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5" name="Соединительная линия уступом 8"/>
            <p:cNvCxnSpPr>
              <a:stCxn id="104" idx="0"/>
              <a:endCxn id="98" idx="3"/>
            </p:cNvCxnSpPr>
            <p:nvPr/>
          </p:nvCxnSpPr>
          <p:spPr>
            <a:xfrm rot="16200000" flipV="1">
              <a:off x="7055456" y="1088696"/>
              <a:ext cx="468323" cy="1116107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Соединительная линия уступом 8"/>
            <p:cNvCxnSpPr>
              <a:stCxn id="98" idx="1"/>
              <a:endCxn id="103" idx="0"/>
            </p:cNvCxnSpPr>
            <p:nvPr/>
          </p:nvCxnSpPr>
          <p:spPr>
            <a:xfrm rot="10800000" flipV="1">
              <a:off x="1852768" y="1412588"/>
              <a:ext cx="1711468" cy="43180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Скругленный прямоугольник 107"/>
            <p:cNvSpPr/>
            <p:nvPr/>
          </p:nvSpPr>
          <p:spPr>
            <a:xfrm>
              <a:off x="34928" y="2277794"/>
              <a:ext cx="288949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09" name="Соединительная линия уступом 8"/>
            <p:cNvCxnSpPr>
              <a:stCxn id="103" idx="1"/>
              <a:endCxn id="108" idx="0"/>
            </p:cNvCxnSpPr>
            <p:nvPr/>
          </p:nvCxnSpPr>
          <p:spPr>
            <a:xfrm rot="10800000" flipV="1">
              <a:off x="179403" y="1988863"/>
              <a:ext cx="287361" cy="288931"/>
            </a:xfrm>
            <a:prstGeom prst="bentConnector2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0" name="Скругленный прямоугольник 109"/>
            <p:cNvSpPr/>
            <p:nvPr/>
          </p:nvSpPr>
          <p:spPr>
            <a:xfrm>
              <a:off x="1835304" y="2277794"/>
              <a:ext cx="3168916" cy="86361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(x3==B,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m(x4, [], A:x3:x4, A:B:[]),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:x3:x4, A:B:[]))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11" name="Соединительная линия уступом 8"/>
            <p:cNvCxnSpPr>
              <a:stCxn id="110" idx="0"/>
              <a:endCxn id="103" idx="3"/>
            </p:cNvCxnSpPr>
            <p:nvPr/>
          </p:nvCxnSpPr>
          <p:spPr>
            <a:xfrm rot="16200000" flipV="1">
              <a:off x="3184801" y="2042833"/>
              <a:ext cx="288931" cy="180990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Скругленный прямоугольник 111"/>
            <p:cNvSpPr/>
            <p:nvPr/>
          </p:nvSpPr>
          <p:spPr>
            <a:xfrm>
              <a:off x="755713" y="4076469"/>
              <a:ext cx="287362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1908335" y="4076469"/>
              <a:ext cx="287362" cy="28893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4" name="Соединительная линия уступом 8"/>
            <p:cNvCxnSpPr>
              <a:stCxn id="124" idx="2"/>
              <a:endCxn id="112" idx="3"/>
            </p:cNvCxnSpPr>
            <p:nvPr/>
          </p:nvCxnSpPr>
          <p:spPr>
            <a:xfrm rot="5400000">
              <a:off x="1043089" y="3789112"/>
              <a:ext cx="431809" cy="431836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Соединительная линия уступом 8"/>
            <p:cNvCxnSpPr>
              <a:stCxn id="124" idx="2"/>
              <a:endCxn id="113" idx="1"/>
            </p:cNvCxnSpPr>
            <p:nvPr/>
          </p:nvCxnSpPr>
          <p:spPr>
            <a:xfrm rot="16200000" flipH="1">
              <a:off x="1475719" y="3788318"/>
              <a:ext cx="431809" cy="433423"/>
            </a:xfrm>
            <a:prstGeom prst="bentConnector2">
              <a:avLst/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Соединительная линия уступом 8"/>
            <p:cNvCxnSpPr/>
            <p:nvPr/>
          </p:nvCxnSpPr>
          <p:spPr>
            <a:xfrm rot="5400000">
              <a:off x="7793697" y="2258744"/>
              <a:ext cx="179391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7" name="Соединительная линия уступом 8"/>
            <p:cNvCxnSpPr/>
            <p:nvPr/>
          </p:nvCxnSpPr>
          <p:spPr>
            <a:xfrm rot="5400000">
              <a:off x="7793697" y="2690553"/>
              <a:ext cx="179391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Скругленный прямоугольник 117"/>
            <p:cNvSpPr/>
            <p:nvPr/>
          </p:nvSpPr>
          <p:spPr>
            <a:xfrm>
              <a:off x="5507499" y="2314307"/>
              <a:ext cx="3492793" cy="2873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B:[],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5940923" y="2746116"/>
              <a:ext cx="3095884" cy="86361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if(x1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==B,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m(x2, [],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n(x1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B:[]))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4942302" y="5157579"/>
              <a:ext cx="287361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6237811" y="5157579"/>
              <a:ext cx="288949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22" name="Соединительная линия уступом 8"/>
            <p:cNvCxnSpPr>
              <a:stCxn id="121" idx="0"/>
              <a:endCxn id="168" idx="2"/>
            </p:cNvCxnSpPr>
            <p:nvPr/>
          </p:nvCxnSpPr>
          <p:spPr>
            <a:xfrm rot="16200000" flipV="1">
              <a:off x="5832977" y="4608272"/>
              <a:ext cx="431809" cy="666806"/>
            </a:xfrm>
            <a:prstGeom prst="bentConnector3">
              <a:avLst>
                <a:gd name="adj1" fmla="val 1748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Соединительная линия уступом 8"/>
            <p:cNvCxnSpPr>
              <a:stCxn id="120" idx="0"/>
              <a:endCxn id="168" idx="2"/>
            </p:cNvCxnSpPr>
            <p:nvPr/>
          </p:nvCxnSpPr>
          <p:spPr>
            <a:xfrm rot="5400000" flipH="1" flipV="1">
              <a:off x="5185223" y="4627323"/>
              <a:ext cx="431809" cy="628703"/>
            </a:xfrm>
            <a:prstGeom prst="bentConnector3">
              <a:avLst>
                <a:gd name="adj1" fmla="val 1748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Скругленный прямоугольник 123"/>
            <p:cNvSpPr/>
            <p:nvPr/>
          </p:nvSpPr>
          <p:spPr>
            <a:xfrm>
              <a:off x="107959" y="3501782"/>
              <a:ext cx="2735492" cy="28734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m(x4, [], A:B:x4, A:B:[])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5" name="Скругленный прямоугольник 124"/>
            <p:cNvSpPr/>
            <p:nvPr/>
          </p:nvSpPr>
          <p:spPr>
            <a:xfrm>
              <a:off x="3059369" y="3501782"/>
              <a:ext cx="2448130" cy="2873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:x3</a:t>
              </a:r>
              <a:r>
                <a:rPr lang="en-US" baseline="-25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/{B}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:x4, A:B:[])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6" name="Соединительная линия уступом 8"/>
            <p:cNvCxnSpPr>
              <a:stCxn id="125" idx="0"/>
              <a:endCxn id="110" idx="2"/>
            </p:cNvCxnSpPr>
            <p:nvPr/>
          </p:nvCxnSpPr>
          <p:spPr>
            <a:xfrm rot="16200000" flipV="1">
              <a:off x="3671413" y="2889761"/>
              <a:ext cx="360370" cy="863672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Скругленный прямоугольник 126"/>
            <p:cNvSpPr/>
            <p:nvPr/>
          </p:nvSpPr>
          <p:spPr>
            <a:xfrm>
              <a:off x="7091957" y="4868648"/>
              <a:ext cx="1944850" cy="57627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 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 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>
              <a:off x="7920702" y="5633839"/>
              <a:ext cx="287361" cy="28734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3" name="Соединительная линия уступом 8"/>
            <p:cNvCxnSpPr>
              <a:stCxn id="167" idx="2"/>
              <a:endCxn id="127" idx="0"/>
            </p:cNvCxnSpPr>
            <p:nvPr/>
          </p:nvCxnSpPr>
          <p:spPr>
            <a:xfrm rot="5400000">
              <a:off x="7992150" y="4797209"/>
              <a:ext cx="144465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4" name="Соединительная линия уступом 8"/>
            <p:cNvCxnSpPr>
              <a:stCxn id="127" idx="2"/>
              <a:endCxn id="142" idx="0"/>
            </p:cNvCxnSpPr>
            <p:nvPr/>
          </p:nvCxnSpPr>
          <p:spPr>
            <a:xfrm rot="5400000">
              <a:off x="7970718" y="5539381"/>
              <a:ext cx="187329" cy="158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5" name="Скругленный прямоугольник 144"/>
            <p:cNvSpPr/>
            <p:nvPr/>
          </p:nvSpPr>
          <p:spPr>
            <a:xfrm>
              <a:off x="719198" y="4509866"/>
              <a:ext cx="4032588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792229" y="4868648"/>
              <a:ext cx="3888113" cy="86520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(A==B,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1619386" y="5805293"/>
              <a:ext cx="2232212" cy="2873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719198" y="6165662"/>
              <a:ext cx="4032588" cy="2873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/{</a:t>
              </a:r>
              <a:r>
                <a:rPr lang="en-US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baseline="-300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}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4, [])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2591017" y="6526033"/>
              <a:ext cx="288949" cy="2873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51" name="Соединительная линия уступом 8"/>
            <p:cNvCxnSpPr>
              <a:stCxn id="145" idx="2"/>
              <a:endCxn id="146" idx="0"/>
            </p:cNvCxnSpPr>
            <p:nvPr/>
          </p:nvCxnSpPr>
          <p:spPr>
            <a:xfrm rot="5400000">
              <a:off x="2699773" y="4832928"/>
              <a:ext cx="73027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2" name="Соединительная линия уступом 8"/>
            <p:cNvCxnSpPr>
              <a:stCxn id="125" idx="2"/>
              <a:endCxn id="145" idx="0"/>
            </p:cNvCxnSpPr>
            <p:nvPr/>
          </p:nvCxnSpPr>
          <p:spPr>
            <a:xfrm rot="5400000">
              <a:off x="3149093" y="3375525"/>
              <a:ext cx="720740" cy="1547942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3" name="Соединительная линия уступом 8"/>
            <p:cNvCxnSpPr>
              <a:stCxn id="148" idx="2"/>
              <a:endCxn id="149" idx="0"/>
            </p:cNvCxnSpPr>
            <p:nvPr/>
          </p:nvCxnSpPr>
          <p:spPr>
            <a:xfrm rot="5400000">
              <a:off x="2700567" y="6129150"/>
              <a:ext cx="71438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Соединительная линия уступом 8"/>
            <p:cNvCxnSpPr>
              <a:stCxn id="149" idx="2"/>
              <a:endCxn id="150" idx="0"/>
            </p:cNvCxnSpPr>
            <p:nvPr/>
          </p:nvCxnSpPr>
          <p:spPr>
            <a:xfrm rot="5400000">
              <a:off x="2700567" y="6489519"/>
              <a:ext cx="71439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Соединительная линия уступом 8"/>
            <p:cNvCxnSpPr>
              <a:stCxn id="146" idx="2"/>
              <a:endCxn id="148" idx="0"/>
            </p:cNvCxnSpPr>
            <p:nvPr/>
          </p:nvCxnSpPr>
          <p:spPr>
            <a:xfrm rot="5400000">
              <a:off x="2699773" y="5769573"/>
              <a:ext cx="73027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630" name="TextBox 155"/>
            <p:cNvSpPr txBox="1">
              <a:spLocks noChangeArrowheads="1"/>
            </p:cNvSpPr>
            <p:nvPr/>
          </p:nvSpPr>
          <p:spPr bwMode="auto">
            <a:xfrm>
              <a:off x="466764" y="333066"/>
              <a:ext cx="838270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1" name="TextBox 156"/>
            <p:cNvSpPr txBox="1">
              <a:spLocks noChangeArrowheads="1"/>
            </p:cNvSpPr>
            <p:nvPr/>
          </p:nvSpPr>
          <p:spPr bwMode="auto">
            <a:xfrm>
              <a:off x="3924629" y="333066"/>
              <a:ext cx="1149446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2" name="TextBox 157"/>
            <p:cNvSpPr txBox="1">
              <a:spLocks noChangeArrowheads="1"/>
            </p:cNvSpPr>
            <p:nvPr/>
          </p:nvSpPr>
          <p:spPr bwMode="auto">
            <a:xfrm>
              <a:off x="2630708" y="1042693"/>
              <a:ext cx="925590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3" name="TextBox 159"/>
            <p:cNvSpPr txBox="1">
              <a:spLocks noChangeArrowheads="1"/>
            </p:cNvSpPr>
            <p:nvPr/>
          </p:nvSpPr>
          <p:spPr bwMode="auto">
            <a:xfrm>
              <a:off x="6747440" y="1052218"/>
              <a:ext cx="119866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</a:t>
              </a:r>
              <a:r>
                <a:rPr lang="en-US" baseline="-25000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/{A}</a:t>
              </a:r>
              <a:endParaRPr lang="ru-RU" baseline="-25000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4" name="TextBox 160"/>
            <p:cNvSpPr txBox="1">
              <a:spLocks noChangeArrowheads="1"/>
            </p:cNvSpPr>
            <p:nvPr/>
          </p:nvSpPr>
          <p:spPr bwMode="auto">
            <a:xfrm>
              <a:off x="34928" y="3789125"/>
              <a:ext cx="963693" cy="36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5" name="TextBox 161"/>
            <p:cNvSpPr txBox="1">
              <a:spLocks noChangeArrowheads="1"/>
            </p:cNvSpPr>
            <p:nvPr/>
          </p:nvSpPr>
          <p:spPr bwMode="auto">
            <a:xfrm>
              <a:off x="1557468" y="3789125"/>
              <a:ext cx="1274869" cy="36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x4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x5:x6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6" name="TextBox 162"/>
            <p:cNvSpPr txBox="1">
              <a:spLocks noChangeArrowheads="1"/>
            </p:cNvSpPr>
            <p:nvPr/>
          </p:nvSpPr>
          <p:spPr bwMode="auto">
            <a:xfrm>
              <a:off x="7927051" y="3644660"/>
              <a:ext cx="1322499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endParaRPr lang="ru-RU" baseline="-25000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7" name="TextBox 163"/>
            <p:cNvSpPr txBox="1">
              <a:spLocks noChangeArrowheads="1"/>
            </p:cNvSpPr>
            <p:nvPr/>
          </p:nvSpPr>
          <p:spPr bwMode="auto">
            <a:xfrm>
              <a:off x="5867891" y="3644660"/>
              <a:ext cx="92400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B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8" name="TextBox 164"/>
            <p:cNvSpPr txBox="1">
              <a:spLocks noChangeArrowheads="1"/>
            </p:cNvSpPr>
            <p:nvPr/>
          </p:nvSpPr>
          <p:spPr bwMode="auto">
            <a:xfrm>
              <a:off x="4726383" y="4716245"/>
              <a:ext cx="96369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39" name="TextBox 165"/>
            <p:cNvSpPr txBox="1">
              <a:spLocks noChangeArrowheads="1"/>
            </p:cNvSpPr>
            <p:nvPr/>
          </p:nvSpPr>
          <p:spPr bwMode="auto">
            <a:xfrm>
              <a:off x="5805974" y="4716245"/>
              <a:ext cx="1274869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x7:x8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7272947" y="4149495"/>
              <a:ext cx="1582870" cy="57627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n(x1</a:t>
              </a:r>
              <a:r>
                <a:rPr lang="en-US" baseline="-30000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/{A,B}</a:t>
              </a: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:x2,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4942302" y="4149495"/>
              <a:ext cx="1547942" cy="57627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m(x2, [],</a:t>
              </a:r>
              <a:b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</a:br>
              <a:r>
                <a:rPr lang="en-US" dirty="0">
                  <a:solidFill>
                    <a:schemeClr val="bg1">
                      <a:lumMod val="75000"/>
                    </a:schemeClr>
                  </a:solidFill>
                  <a:latin typeface="Tahoma" pitchFamily="34" charset="0"/>
                  <a:ea typeface="Calibri" pitchFamily="34" charset="0"/>
                  <a:cs typeface="Tahoma" pitchFamily="34" charset="0"/>
                </a:rPr>
                <a:t>   B:x2, B:[])</a:t>
              </a:r>
              <a:endParaRPr lang="ru-RU" dirty="0">
                <a:solidFill>
                  <a:schemeClr val="bg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69" name="Соединительная линия уступом 8"/>
            <p:cNvCxnSpPr>
              <a:stCxn id="168" idx="0"/>
              <a:endCxn id="119" idx="2"/>
            </p:cNvCxnSpPr>
            <p:nvPr/>
          </p:nvCxnSpPr>
          <p:spPr>
            <a:xfrm rot="5400000" flipH="1" flipV="1">
              <a:off x="6332292" y="2992921"/>
              <a:ext cx="539761" cy="1773387"/>
            </a:xfrm>
            <a:prstGeom prst="bentConnector3">
              <a:avLst>
                <a:gd name="adj1" fmla="val 22469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Соединительная линия уступом 8"/>
            <p:cNvCxnSpPr>
              <a:stCxn id="167" idx="0"/>
              <a:endCxn id="119" idx="2"/>
            </p:cNvCxnSpPr>
            <p:nvPr/>
          </p:nvCxnSpPr>
          <p:spPr>
            <a:xfrm rot="16200000" flipV="1">
              <a:off x="7506347" y="3592252"/>
              <a:ext cx="539761" cy="574723"/>
            </a:xfrm>
            <a:prstGeom prst="bentConnector3">
              <a:avLst>
                <a:gd name="adj1" fmla="val 22190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44" name="TextBox 170"/>
            <p:cNvSpPr txBox="1">
              <a:spLocks noChangeArrowheads="1"/>
            </p:cNvSpPr>
            <p:nvPr/>
          </p:nvSpPr>
          <p:spPr bwMode="auto">
            <a:xfrm>
              <a:off x="0" y="1547529"/>
              <a:ext cx="96369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9999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9999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645" name="TextBox 171"/>
            <p:cNvSpPr txBox="1">
              <a:spLocks noChangeArrowheads="1"/>
            </p:cNvSpPr>
            <p:nvPr/>
          </p:nvSpPr>
          <p:spPr bwMode="auto">
            <a:xfrm>
              <a:off x="3419761" y="1917424"/>
              <a:ext cx="1346313" cy="36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7" name="Скругленный прямоугольник 156"/>
          <p:cNvSpPr/>
          <p:nvPr/>
        </p:nvSpPr>
        <p:spPr bwMode="auto">
          <a:xfrm>
            <a:off x="2483768" y="6410326"/>
            <a:ext cx="2447925" cy="576263"/>
          </a:xfrm>
          <a:prstGeom prst="roundRect">
            <a:avLst>
              <a:gd name="adj" fmla="val 50000"/>
            </a:avLst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A:x3</a:t>
            </a:r>
            <a:r>
              <a:rPr lang="en-US" baseline="-25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/{B}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:x4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 bwMode="auto">
          <a:xfrm>
            <a:off x="2595938" y="6571161"/>
            <a:ext cx="288925" cy="2873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6" name="Заголовок 33"/>
          <p:cNvSpPr txBox="1">
            <a:spLocks/>
          </p:cNvSpPr>
          <p:nvPr/>
        </p:nvSpPr>
        <p:spPr>
          <a:xfrm>
            <a:off x="7236296" y="476672"/>
            <a:ext cx="1907704" cy="8640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6000" b="1" dirty="0" smtClean="0">
                <a:latin typeface="Gabriola" pitchFamily="82" charset="0"/>
                <a:ea typeface="+mj-ea"/>
                <a:cs typeface="+mj-cs"/>
              </a:rPr>
              <a:t>NAN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58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Analysis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40486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Neighborhood</a:t>
            </a:r>
            <a:r>
              <a:rPr lang="en-US" dirty="0" smtClean="0"/>
              <a:t> determines what information about the input has been used (and what information  has not been used) in the process of calculating results for a given input</a:t>
            </a:r>
            <a:endParaRPr lang="ru-RU" dirty="0" smtClean="0"/>
          </a:p>
        </p:txBody>
      </p:sp>
      <p:grpSp>
        <p:nvGrpSpPr>
          <p:cNvPr id="55" name="Группа 54"/>
          <p:cNvGrpSpPr/>
          <p:nvPr/>
        </p:nvGrpSpPr>
        <p:grpSpPr>
          <a:xfrm>
            <a:off x="2482875" y="2564952"/>
            <a:ext cx="6049565" cy="432000"/>
            <a:chOff x="2482875" y="2564952"/>
            <a:chExt cx="6049565" cy="4320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482875" y="2636912"/>
              <a:ext cx="2880000" cy="2873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match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   A:A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:[], 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  A:B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 bwMode="auto">
            <a:xfrm>
              <a:off x="8243515" y="2636912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3315" y="2564952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cxnSp>
          <p:nvCxnSpPr>
            <p:cNvPr id="13" name="Прямая со стрелкой 12"/>
            <p:cNvCxnSpPr>
              <a:stCxn id="5" idx="3"/>
              <a:endCxn id="11" idx="1"/>
            </p:cNvCxnSpPr>
            <p:nvPr/>
          </p:nvCxnSpPr>
          <p:spPr>
            <a:xfrm>
              <a:off x="5362875" y="2780581"/>
              <a:ext cx="1080440" cy="37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11" idx="3"/>
              <a:endCxn id="7" idx="1"/>
            </p:cNvCxnSpPr>
            <p:nvPr/>
          </p:nvCxnSpPr>
          <p:spPr>
            <a:xfrm flipV="1">
              <a:off x="7019315" y="2780581"/>
              <a:ext cx="1224200" cy="37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2482875" y="1125139"/>
            <a:ext cx="6337533" cy="1152080"/>
            <a:chOff x="2482875" y="1125139"/>
            <a:chExt cx="6337533" cy="115208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482875" y="1556792"/>
              <a:ext cx="2880000" cy="28733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      x,        A:B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 bwMode="auto">
            <a:xfrm>
              <a:off x="8244472" y="1197099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44272" y="1125139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cxnSp>
          <p:nvCxnSpPr>
            <p:cNvPr id="26" name="Прямая со стрелкой 25"/>
            <p:cNvCxnSpPr>
              <a:stCxn id="6" idx="3"/>
              <a:endCxn id="25" idx="1"/>
            </p:cNvCxnSpPr>
            <p:nvPr/>
          </p:nvCxnSpPr>
          <p:spPr>
            <a:xfrm flipV="1">
              <a:off x="5362875" y="1341139"/>
              <a:ext cx="1081397" cy="3593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25" idx="3"/>
              <a:endCxn id="24" idx="1"/>
            </p:cNvCxnSpPr>
            <p:nvPr/>
          </p:nvCxnSpPr>
          <p:spPr>
            <a:xfrm flipV="1">
              <a:off x="7020272" y="1340768"/>
              <a:ext cx="1224200" cy="37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Скругленный прямоугольник 27"/>
            <p:cNvSpPr/>
            <p:nvPr/>
          </p:nvSpPr>
          <p:spPr bwMode="auto">
            <a:xfrm>
              <a:off x="8244472" y="1917179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44272" y="1845219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cxnSp>
          <p:nvCxnSpPr>
            <p:cNvPr id="30" name="Прямая со стрелкой 29"/>
            <p:cNvCxnSpPr>
              <a:stCxn id="6" idx="3"/>
              <a:endCxn id="29" idx="1"/>
            </p:cNvCxnSpPr>
            <p:nvPr/>
          </p:nvCxnSpPr>
          <p:spPr>
            <a:xfrm>
              <a:off x="5362875" y="1700461"/>
              <a:ext cx="1081397" cy="36075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stCxn id="29" idx="3"/>
              <a:endCxn id="28" idx="1"/>
            </p:cNvCxnSpPr>
            <p:nvPr/>
          </p:nvCxnSpPr>
          <p:spPr>
            <a:xfrm flipV="1">
              <a:off x="7020272" y="2060848"/>
              <a:ext cx="1224200" cy="37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6" idx="3"/>
              <a:endCxn id="39" idx="1"/>
            </p:cNvCxnSpPr>
            <p:nvPr/>
          </p:nvCxnSpPr>
          <p:spPr>
            <a:xfrm>
              <a:off x="5362875" y="1700461"/>
              <a:ext cx="1081397" cy="32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444272" y="1484784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44408" y="1484784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cxnSp>
          <p:nvCxnSpPr>
            <p:cNvPr id="43" name="Прямая со стрелкой 42"/>
            <p:cNvCxnSpPr>
              <a:stCxn id="39" idx="3"/>
              <a:endCxn id="42" idx="1"/>
            </p:cNvCxnSpPr>
            <p:nvPr/>
          </p:nvCxnSpPr>
          <p:spPr>
            <a:xfrm>
              <a:off x="7020272" y="1700784"/>
              <a:ext cx="12241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1187624" y="1700460"/>
            <a:ext cx="1872000" cy="716122"/>
            <a:chOff x="1187624" y="1700460"/>
            <a:chExt cx="1872000" cy="716122"/>
          </a:xfrm>
        </p:grpSpPr>
        <p:sp>
          <p:nvSpPr>
            <p:cNvPr id="9" name="Скругленный прямоугольник 8"/>
            <p:cNvSpPr/>
            <p:nvPr/>
          </p:nvSpPr>
          <p:spPr bwMode="auto">
            <a:xfrm>
              <a:off x="1187624" y="2128582"/>
              <a:ext cx="1872000" cy="288000"/>
            </a:xfrm>
            <a:prstGeom prst="roundRect">
              <a:avLst>
                <a:gd name="adj" fmla="val 50000"/>
              </a:avLst>
            </a:prstGeom>
            <a:solidFill>
              <a:srgbClr val="FFFF66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 A:x3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:x4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0" name="Соединительная линия уступом 49"/>
            <p:cNvCxnSpPr>
              <a:stCxn id="6" idx="1"/>
              <a:endCxn id="9" idx="0"/>
            </p:cNvCxnSpPr>
            <p:nvPr/>
          </p:nvCxnSpPr>
          <p:spPr>
            <a:xfrm rot="10800000" flipV="1">
              <a:off x="2123625" y="1700460"/>
              <a:ext cx="359251" cy="42812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2123624" y="2416581"/>
            <a:ext cx="6410029" cy="1012419"/>
            <a:chOff x="2123624" y="2416581"/>
            <a:chExt cx="6410029" cy="101241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483195" y="3069008"/>
              <a:ext cx="2880000" cy="2873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match(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A:x3</a:t>
              </a:r>
              <a:r>
                <a:rPr lang="en-US" baseline="-25000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/{B}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:x4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, A:B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 bwMode="auto">
            <a:xfrm>
              <a:off x="8244728" y="3068960"/>
              <a:ext cx="288925" cy="28733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44528" y="2997000"/>
              <a:ext cx="576000" cy="43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 </a:t>
              </a:r>
              <a:endParaRPr lang="ru-RU" dirty="0"/>
            </a:p>
          </p:txBody>
        </p:sp>
        <p:cxnSp>
          <p:nvCxnSpPr>
            <p:cNvPr id="20" name="Прямая со стрелкой 19"/>
            <p:cNvCxnSpPr>
              <a:stCxn id="8" idx="3"/>
              <a:endCxn id="19" idx="1"/>
            </p:cNvCxnSpPr>
            <p:nvPr/>
          </p:nvCxnSpPr>
          <p:spPr>
            <a:xfrm>
              <a:off x="5363195" y="3212677"/>
              <a:ext cx="1081333" cy="32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19" idx="3"/>
              <a:endCxn id="18" idx="1"/>
            </p:cNvCxnSpPr>
            <p:nvPr/>
          </p:nvCxnSpPr>
          <p:spPr>
            <a:xfrm flipV="1">
              <a:off x="7020528" y="3212629"/>
              <a:ext cx="1224200" cy="37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Соединительная линия уступом 49"/>
            <p:cNvCxnSpPr>
              <a:stCxn id="9" idx="2"/>
              <a:endCxn id="8" idx="1"/>
            </p:cNvCxnSpPr>
            <p:nvPr/>
          </p:nvCxnSpPr>
          <p:spPr>
            <a:xfrm rot="16200000" flipH="1">
              <a:off x="1905362" y="2634843"/>
              <a:ext cx="796095" cy="359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8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Evolutionary Quanta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078" y="113528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Classical sequence of metasystem transitions in the history of animal evolution:</a:t>
            </a:r>
          </a:p>
          <a:p>
            <a:r>
              <a:rPr lang="en-US" dirty="0" smtClean="0"/>
              <a:t>Control of Position = Motion</a:t>
            </a:r>
          </a:p>
          <a:p>
            <a:r>
              <a:rPr lang="en-US" dirty="0" smtClean="0"/>
              <a:t>Control of Motion = Irritability</a:t>
            </a:r>
          </a:p>
          <a:p>
            <a:r>
              <a:rPr lang="en-US" dirty="0" smtClean="0"/>
              <a:t>Control of Irritability = Reflex</a:t>
            </a:r>
          </a:p>
          <a:p>
            <a:r>
              <a:rPr lang="en-US" dirty="0" smtClean="0"/>
              <a:t>Control of Reflex = Association</a:t>
            </a:r>
          </a:p>
          <a:p>
            <a:r>
              <a:rPr lang="en-US" dirty="0" smtClean="0"/>
              <a:t>Control of Association = Thought</a:t>
            </a:r>
          </a:p>
          <a:p>
            <a:r>
              <a:rPr lang="en-US" dirty="0" smtClean="0"/>
              <a:t>Control of Thought = Culture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Metacomputation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Control of Computation = MetaComputation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3046" y="1595933"/>
            <a:ext cx="275742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127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lvl="1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/>
              <a:t>V. Turchin </a:t>
            </a:r>
            <a:r>
              <a:rPr lang="en-US" sz="1400" i="1" dirty="0" smtClean="0"/>
              <a:t>The phenomenon of science. A cybernetic approach to human evolution</a:t>
            </a:r>
            <a:r>
              <a:rPr lang="ru-RU" sz="1400" dirty="0" smtClean="0"/>
              <a:t> </a:t>
            </a:r>
            <a:r>
              <a:rPr lang="en-US" sz="1400" dirty="0" smtClean="0"/>
              <a:t>// Columbia University Press, New York, 1977</a:t>
            </a:r>
          </a:p>
          <a:p>
            <a:pPr marL="176213" lvl="1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/>
              <a:t>В.Ф.</a:t>
            </a:r>
            <a:r>
              <a:rPr lang="en-US" sz="1400" dirty="0" smtClean="0"/>
              <a:t> </a:t>
            </a:r>
            <a:r>
              <a:rPr lang="ru-RU" sz="1400" dirty="0" err="1" smtClean="0"/>
              <a:t>Турчин</a:t>
            </a:r>
            <a:r>
              <a:rPr lang="ru-RU" sz="1400" dirty="0" smtClean="0"/>
              <a:t> «Феномен науки.  Кибернетический подход к эволюции»</a:t>
            </a:r>
            <a:r>
              <a:rPr lang="en-US" sz="1400" dirty="0" smtClean="0"/>
              <a:t>  </a:t>
            </a:r>
            <a:r>
              <a:rPr lang="en-US" sz="1400" dirty="0" smtClean="0">
                <a:hlinkClick r:id="rId4"/>
              </a:rPr>
              <a:t>http://www.refal.net/turchin/phenomenon/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SCP: Supercompilation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construction of a new efficient program (the set of new definitions of functions) that is equivalent to the given configuration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A new program is constructed using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en-US" dirty="0" smtClean="0"/>
              <a:t>representation of the (potentially infinite) perfect tree of configurations by a </a:t>
            </a:r>
            <a:r>
              <a:rPr lang="en-US" b="1" dirty="0" smtClean="0"/>
              <a:t>finite graph of configurations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46208" y="3132257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match(A:A:[], x)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34829" y="3132257"/>
            <a:ext cx="3469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matchAA( x ) = </a:t>
            </a:r>
            <a:endParaRPr 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30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25788" y="227824"/>
            <a:ext cx="1871663" cy="2873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match(A:A:[],x)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48"/>
          <p:cNvGrpSpPr>
            <a:grpSpLocks/>
          </p:cNvGrpSpPr>
          <p:nvPr/>
        </p:nvGrpSpPr>
        <p:grpSpPr bwMode="auto">
          <a:xfrm>
            <a:off x="395536" y="839011"/>
            <a:ext cx="6408316" cy="1152525"/>
            <a:chOff x="396811" y="691926"/>
            <a:chExt cx="6408507" cy="115289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96811" y="871372"/>
              <a:ext cx="287347" cy="2890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636574" y="980945"/>
              <a:ext cx="3168744" cy="8638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(A==x1,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m(A:[], x2, A:A:[], x1:x2),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n(A:A:[], x1:x2))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" name="Соединительная линия уступом 8"/>
            <p:cNvCxnSpPr>
              <a:stCxn id="5" idx="1"/>
              <a:endCxn id="6" idx="0"/>
            </p:cNvCxnSpPr>
            <p:nvPr/>
          </p:nvCxnSpPr>
          <p:spPr>
            <a:xfrm rot="10800000" flipV="1">
              <a:off x="540485" y="691926"/>
              <a:ext cx="961968" cy="179445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Соединительная линия уступом 8"/>
            <p:cNvCxnSpPr>
              <a:stCxn id="7" idx="0"/>
              <a:endCxn id="5" idx="3"/>
            </p:cNvCxnSpPr>
            <p:nvPr/>
          </p:nvCxnSpPr>
          <p:spPr>
            <a:xfrm rot="16200000" flipV="1">
              <a:off x="4477703" y="237701"/>
              <a:ext cx="289018" cy="119746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1501144" y="515162"/>
            <a:ext cx="2520950" cy="468312"/>
            <a:chOff x="1501838" y="368301"/>
            <a:chExt cx="2520950" cy="46831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501838" y="547688"/>
              <a:ext cx="2520950" cy="28892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m(A:A:[], x, A:A:[],x)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" name="Соединительная линия уступом 8"/>
            <p:cNvCxnSpPr>
              <a:stCxn id="4" idx="2"/>
              <a:endCxn id="5" idx="0"/>
            </p:cNvCxnSpPr>
            <p:nvPr/>
          </p:nvCxnSpPr>
          <p:spPr>
            <a:xfrm rot="5400000">
              <a:off x="2672620" y="457994"/>
              <a:ext cx="179388" cy="1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610890" y="1559735"/>
            <a:ext cx="7925824" cy="1008014"/>
            <a:chOff x="611286" y="1412824"/>
            <a:chExt cx="7926444" cy="1008449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611286" y="1844811"/>
              <a:ext cx="2808508" cy="28746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m(A:[], x2, A:A:[], A:x2)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305530" y="2133812"/>
              <a:ext cx="2232200" cy="28746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n(A:A:[], x1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:x2)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21" name="Соединительная линия уступом 8"/>
            <p:cNvCxnSpPr>
              <a:stCxn id="20" idx="0"/>
              <a:endCxn id="7" idx="3"/>
            </p:cNvCxnSpPr>
            <p:nvPr/>
          </p:nvCxnSpPr>
          <p:spPr>
            <a:xfrm rot="16200000" flipV="1">
              <a:off x="6752688" y="1464869"/>
              <a:ext cx="720987" cy="616898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Соединительная линия уступом 8"/>
            <p:cNvCxnSpPr>
              <a:stCxn id="7" idx="1"/>
              <a:endCxn id="18" idx="0"/>
            </p:cNvCxnSpPr>
            <p:nvPr/>
          </p:nvCxnSpPr>
          <p:spPr>
            <a:xfrm rot="10800000" flipV="1">
              <a:off x="2015540" y="1412825"/>
              <a:ext cx="1620295" cy="431986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53"/>
          <p:cNvGrpSpPr>
            <a:grpSpLocks/>
          </p:cNvGrpSpPr>
          <p:nvPr/>
        </p:nvGrpSpPr>
        <p:grpSpPr bwMode="auto">
          <a:xfrm>
            <a:off x="323528" y="2135204"/>
            <a:ext cx="4967858" cy="1153320"/>
            <a:chOff x="324801" y="1988028"/>
            <a:chExt cx="4967985" cy="1153597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24801" y="2277818"/>
              <a:ext cx="287345" cy="2874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33" name="Соединительная линия уступом 8"/>
            <p:cNvCxnSpPr>
              <a:stCxn id="18" idx="1"/>
              <a:endCxn id="30" idx="0"/>
            </p:cNvCxnSpPr>
            <p:nvPr/>
          </p:nvCxnSpPr>
          <p:spPr>
            <a:xfrm rot="10800000" flipV="1">
              <a:off x="468475" y="1988028"/>
              <a:ext cx="143697" cy="289789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2124055" y="2277818"/>
              <a:ext cx="3168731" cy="86380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(A==x3,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m([],x4, A:A:[],A:x3:x4),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n(A:A:[],A:x3:x4))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0" name="Соединительная линия уступом 8"/>
            <p:cNvCxnSpPr>
              <a:stCxn id="39" idx="0"/>
              <a:endCxn id="18" idx="3"/>
            </p:cNvCxnSpPr>
            <p:nvPr/>
          </p:nvCxnSpPr>
          <p:spPr>
            <a:xfrm rot="16200000" flipV="1">
              <a:off x="3419582" y="1988978"/>
              <a:ext cx="289789" cy="287890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57"/>
          <p:cNvGrpSpPr>
            <a:grpSpLocks/>
          </p:cNvGrpSpPr>
          <p:nvPr/>
        </p:nvGrpSpPr>
        <p:grpSpPr bwMode="auto">
          <a:xfrm>
            <a:off x="1619673" y="3936222"/>
            <a:ext cx="287337" cy="431802"/>
            <a:chOff x="1620791" y="3789038"/>
            <a:chExt cx="288000" cy="432018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1620791" y="3933574"/>
              <a:ext cx="288000" cy="28748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0" name="Соединительная линия уступом 8"/>
            <p:cNvCxnSpPr>
              <a:stCxn id="44" idx="2"/>
              <a:endCxn id="48" idx="0"/>
            </p:cNvCxnSpPr>
            <p:nvPr/>
          </p:nvCxnSpPr>
          <p:spPr>
            <a:xfrm rot="16200000" flipH="1">
              <a:off x="1692051" y="3860833"/>
              <a:ext cx="144535" cy="94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Группа 67"/>
          <p:cNvGrpSpPr>
            <a:grpSpLocks/>
          </p:cNvGrpSpPr>
          <p:nvPr/>
        </p:nvGrpSpPr>
        <p:grpSpPr bwMode="auto">
          <a:xfrm>
            <a:off x="6083474" y="2567749"/>
            <a:ext cx="2663825" cy="504053"/>
            <a:chOff x="6084419" y="2420679"/>
            <a:chExt cx="2664000" cy="504692"/>
          </a:xfrm>
        </p:grpSpPr>
        <p:cxnSp>
          <p:nvCxnSpPr>
            <p:cNvPr id="81" name="Соединительная линия уступом 8"/>
            <p:cNvCxnSpPr>
              <a:stCxn id="20" idx="2"/>
              <a:endCxn id="67" idx="0"/>
            </p:cNvCxnSpPr>
            <p:nvPr/>
          </p:nvCxnSpPr>
          <p:spPr>
            <a:xfrm rot="5400000">
              <a:off x="7310583" y="2526516"/>
              <a:ext cx="216990" cy="531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7" name="Скругленный прямоугольник 66"/>
            <p:cNvSpPr/>
            <p:nvPr/>
          </p:nvSpPr>
          <p:spPr>
            <a:xfrm>
              <a:off x="6084419" y="2637669"/>
              <a:ext cx="2664000" cy="28770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m(A:A:[], x2, A:A:[],x2)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3" name="Группа 55"/>
          <p:cNvGrpSpPr>
            <a:grpSpLocks/>
          </p:cNvGrpSpPr>
          <p:nvPr/>
        </p:nvGrpSpPr>
        <p:grpSpPr bwMode="auto">
          <a:xfrm>
            <a:off x="394767" y="3288524"/>
            <a:ext cx="5400675" cy="647699"/>
            <a:chOff x="395015" y="3141627"/>
            <a:chExt cx="5400688" cy="647413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395015" y="3501829"/>
              <a:ext cx="2735270" cy="2872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m([],x4, A:A:[],A:A:x4)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347772" y="3501829"/>
              <a:ext cx="2447931" cy="28721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n(A:A:[],A:x3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71" name="Соединительная линия уступом 8"/>
            <p:cNvCxnSpPr>
              <a:stCxn id="46" idx="0"/>
              <a:endCxn id="39" idx="2"/>
            </p:cNvCxnSpPr>
            <p:nvPr/>
          </p:nvCxnSpPr>
          <p:spPr>
            <a:xfrm rot="16200000" flipV="1">
              <a:off x="3922840" y="2852931"/>
              <a:ext cx="360202" cy="937594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Соединительная линия уступом 8"/>
            <p:cNvCxnSpPr>
              <a:stCxn id="44" idx="0"/>
              <a:endCxn id="39" idx="2"/>
            </p:cNvCxnSpPr>
            <p:nvPr/>
          </p:nvCxnSpPr>
          <p:spPr>
            <a:xfrm rot="5400000" flipH="1" flipV="1">
              <a:off x="2518296" y="2385982"/>
              <a:ext cx="360202" cy="1871494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59"/>
          <p:cNvGrpSpPr>
            <a:grpSpLocks/>
          </p:cNvGrpSpPr>
          <p:nvPr/>
        </p:nvGrpSpPr>
        <p:grpSpPr bwMode="auto">
          <a:xfrm>
            <a:off x="2555282" y="3936223"/>
            <a:ext cx="4032251" cy="2333626"/>
            <a:chOff x="2555611" y="3789833"/>
            <a:chExt cx="4032001" cy="2333874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2555611" y="3932724"/>
              <a:ext cx="4032001" cy="28895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m(A:A:[],x3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:x4, A:A:[], 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627045" y="4364570"/>
              <a:ext cx="3889134" cy="86527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(A==x3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m(A:[],x4, A:A:[], 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n(A:A:[], 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3455668" y="5375915"/>
              <a:ext cx="2231887" cy="2873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n(A:A:[], x3</a:t>
              </a:r>
              <a:r>
                <a:rPr lang="en-US" baseline="-25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/{A}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:x4)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3239782" y="5836338"/>
              <a:ext cx="2663660" cy="2873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m(A:A:[], x4, A:A:[],x4)</a:t>
              </a:r>
              <a:endParaRPr lang="ru-RU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89" name="Соединительная линия уступом 8"/>
            <p:cNvCxnSpPr>
              <a:stCxn id="57" idx="2"/>
              <a:endCxn id="59" idx="0"/>
            </p:cNvCxnSpPr>
            <p:nvPr/>
          </p:nvCxnSpPr>
          <p:spPr>
            <a:xfrm rot="5400000">
              <a:off x="4500167" y="4293125"/>
              <a:ext cx="142890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0" name="Соединительная линия уступом 8"/>
            <p:cNvCxnSpPr>
              <a:stCxn id="46" idx="2"/>
              <a:endCxn id="57" idx="0"/>
            </p:cNvCxnSpPr>
            <p:nvPr/>
          </p:nvCxnSpPr>
          <p:spPr>
            <a:xfrm rot="5400000">
              <a:off x="4500202" y="3861243"/>
              <a:ext cx="142891" cy="72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Соединительная линия уступом 8"/>
            <p:cNvCxnSpPr>
              <a:stCxn id="61" idx="2"/>
              <a:endCxn id="62" idx="0"/>
            </p:cNvCxnSpPr>
            <p:nvPr/>
          </p:nvCxnSpPr>
          <p:spPr>
            <a:xfrm rot="5400000">
              <a:off x="4485085" y="5749810"/>
              <a:ext cx="173055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Соединительная линия уступом 8"/>
            <p:cNvCxnSpPr>
              <a:stCxn id="59" idx="2"/>
              <a:endCxn id="61" idx="0"/>
            </p:cNvCxnSpPr>
            <p:nvPr/>
          </p:nvCxnSpPr>
          <p:spPr>
            <a:xfrm rot="5400000">
              <a:off x="4498579" y="5302882"/>
              <a:ext cx="146066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Группа 46"/>
          <p:cNvGrpSpPr>
            <a:grpSpLocks/>
          </p:cNvGrpSpPr>
          <p:nvPr/>
        </p:nvGrpSpPr>
        <p:grpSpPr bwMode="auto">
          <a:xfrm>
            <a:off x="630008" y="480236"/>
            <a:ext cx="4452473" cy="368300"/>
            <a:chOff x="629962" y="332656"/>
            <a:chExt cx="4453258" cy="369332"/>
          </a:xfrm>
        </p:grpSpPr>
        <p:sp>
          <p:nvSpPr>
            <p:cNvPr id="24606" name="TextBox 127"/>
            <p:cNvSpPr txBox="1">
              <a:spLocks noChangeArrowheads="1"/>
            </p:cNvSpPr>
            <p:nvPr/>
          </p:nvSpPr>
          <p:spPr bwMode="auto">
            <a:xfrm>
              <a:off x="629962" y="332656"/>
              <a:ext cx="8451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7" name="TextBox 128"/>
            <p:cNvSpPr txBox="1">
              <a:spLocks noChangeArrowheads="1"/>
            </p:cNvSpPr>
            <p:nvPr/>
          </p:nvSpPr>
          <p:spPr bwMode="auto">
            <a:xfrm>
              <a:off x="3923928" y="332656"/>
              <a:ext cx="11592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x1:x2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" name="Группа 50"/>
          <p:cNvGrpSpPr>
            <a:grpSpLocks/>
          </p:cNvGrpSpPr>
          <p:nvPr/>
        </p:nvGrpSpPr>
        <p:grpSpPr bwMode="auto">
          <a:xfrm>
            <a:off x="2627090" y="1183499"/>
            <a:ext cx="5512265" cy="368300"/>
            <a:chOff x="2627963" y="1036148"/>
            <a:chExt cx="5511542" cy="369332"/>
          </a:xfrm>
        </p:grpSpPr>
        <p:sp>
          <p:nvSpPr>
            <p:cNvPr id="24604" name="TextBox 129"/>
            <p:cNvSpPr txBox="1">
              <a:spLocks noChangeArrowheads="1"/>
            </p:cNvSpPr>
            <p:nvPr/>
          </p:nvSpPr>
          <p:spPr bwMode="auto">
            <a:xfrm>
              <a:off x="2627963" y="1036148"/>
              <a:ext cx="9332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5" name="TextBox 130"/>
            <p:cNvSpPr txBox="1">
              <a:spLocks noChangeArrowheads="1"/>
            </p:cNvSpPr>
            <p:nvPr/>
          </p:nvSpPr>
          <p:spPr bwMode="auto">
            <a:xfrm>
              <a:off x="6803883" y="1036148"/>
              <a:ext cx="13356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x1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x1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/{A}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9" name="Группа 52"/>
          <p:cNvGrpSpPr>
            <a:grpSpLocks/>
          </p:cNvGrpSpPr>
          <p:nvPr/>
        </p:nvGrpSpPr>
        <p:grpSpPr bwMode="auto">
          <a:xfrm>
            <a:off x="394843" y="1631174"/>
            <a:ext cx="4680688" cy="801546"/>
            <a:chOff x="395586" y="1484784"/>
            <a:chExt cx="4681262" cy="801239"/>
          </a:xfrm>
        </p:grpSpPr>
        <p:sp>
          <p:nvSpPr>
            <p:cNvPr id="24602" name="TextBox 131"/>
            <p:cNvSpPr txBox="1">
              <a:spLocks noChangeArrowheads="1"/>
            </p:cNvSpPr>
            <p:nvPr/>
          </p:nvSpPr>
          <p:spPr bwMode="auto">
            <a:xfrm>
              <a:off x="395586" y="1484784"/>
              <a:ext cx="9717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[]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3" name="TextBox 132"/>
            <p:cNvSpPr txBox="1">
              <a:spLocks noChangeArrowheads="1"/>
            </p:cNvSpPr>
            <p:nvPr/>
          </p:nvSpPr>
          <p:spPr bwMode="auto">
            <a:xfrm>
              <a:off x="3718617" y="1916832"/>
              <a:ext cx="1358231" cy="369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x2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x3:x4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" name="Группа 54"/>
          <p:cNvGrpSpPr>
            <a:grpSpLocks/>
          </p:cNvGrpSpPr>
          <p:nvPr/>
        </p:nvGrpSpPr>
        <p:grpSpPr bwMode="auto">
          <a:xfrm>
            <a:off x="757826" y="3288524"/>
            <a:ext cx="5148944" cy="368300"/>
            <a:chOff x="757785" y="3140968"/>
            <a:chExt cx="5149554" cy="369332"/>
          </a:xfrm>
        </p:grpSpPr>
        <p:sp>
          <p:nvSpPr>
            <p:cNvPr id="24600" name="TextBox 63"/>
            <p:cNvSpPr txBox="1">
              <a:spLocks noChangeArrowheads="1"/>
            </p:cNvSpPr>
            <p:nvPr/>
          </p:nvSpPr>
          <p:spPr bwMode="auto">
            <a:xfrm>
              <a:off x="757785" y="3140968"/>
              <a:ext cx="9332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A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1" name="TextBox 65"/>
            <p:cNvSpPr txBox="1">
              <a:spLocks noChangeArrowheads="1"/>
            </p:cNvSpPr>
            <p:nvPr/>
          </p:nvSpPr>
          <p:spPr bwMode="auto">
            <a:xfrm>
              <a:off x="4571717" y="3140968"/>
              <a:ext cx="13356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x3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 x3</a:t>
              </a:r>
              <a:r>
                <a:rPr lang="en-US" baseline="-250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/{A}</a:t>
              </a:r>
              <a:endParaRPr lang="ru-RU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3" name="Группа 62"/>
          <p:cNvGrpSpPr>
            <a:grpSpLocks/>
          </p:cNvGrpSpPr>
          <p:nvPr/>
        </p:nvGrpSpPr>
        <p:grpSpPr bwMode="auto">
          <a:xfrm>
            <a:off x="1762994" y="695541"/>
            <a:ext cx="2852571" cy="6117835"/>
            <a:chOff x="1223823" y="334376"/>
            <a:chExt cx="3393507" cy="6323944"/>
          </a:xfrm>
        </p:grpSpPr>
        <p:cxnSp>
          <p:nvCxnSpPr>
            <p:cNvPr id="93" name="Соединительная линия уступом 8"/>
            <p:cNvCxnSpPr>
              <a:stCxn id="62" idx="2"/>
              <a:endCxn id="82" idx="0"/>
            </p:cNvCxnSpPr>
            <p:nvPr/>
          </p:nvCxnSpPr>
          <p:spPr>
            <a:xfrm rot="5400000" flipH="1">
              <a:off x="13258" y="1544941"/>
              <a:ext cx="5762106" cy="3340976"/>
            </a:xfrm>
            <a:prstGeom prst="bentConnector5">
              <a:avLst>
                <a:gd name="adj1" fmla="val -4101"/>
                <a:gd name="adj2" fmla="val 155236"/>
                <a:gd name="adj3" fmla="val 104101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599" name="TextBox 95"/>
            <p:cNvSpPr txBox="1">
              <a:spLocks noChangeArrowheads="1"/>
            </p:cNvSpPr>
            <p:nvPr/>
          </p:nvSpPr>
          <p:spPr bwMode="auto">
            <a:xfrm>
              <a:off x="3708048" y="6289091"/>
              <a:ext cx="909282" cy="36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 x4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5" name="Группа 68"/>
          <p:cNvGrpSpPr>
            <a:grpSpLocks/>
          </p:cNvGrpSpPr>
          <p:nvPr/>
        </p:nvGrpSpPr>
        <p:grpSpPr bwMode="auto">
          <a:xfrm>
            <a:off x="3779218" y="695542"/>
            <a:ext cx="4509623" cy="2961619"/>
            <a:chOff x="3779716" y="547659"/>
            <a:chExt cx="4509917" cy="2963175"/>
          </a:xfrm>
        </p:grpSpPr>
        <p:cxnSp>
          <p:nvCxnSpPr>
            <p:cNvPr id="94" name="Соединительная линия уступом 8"/>
            <p:cNvCxnSpPr>
              <a:stCxn id="67" idx="2"/>
              <a:endCxn id="77" idx="0"/>
            </p:cNvCxnSpPr>
            <p:nvPr/>
          </p:nvCxnSpPr>
          <p:spPr>
            <a:xfrm rot="5400000" flipH="1">
              <a:off x="4409164" y="-81789"/>
              <a:ext cx="2377509" cy="3636406"/>
            </a:xfrm>
            <a:prstGeom prst="bentConnector5">
              <a:avLst>
                <a:gd name="adj1" fmla="val -9620"/>
                <a:gd name="adj2" fmla="val -39474"/>
                <a:gd name="adj3" fmla="val 10962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4596" name="TextBox 96"/>
            <p:cNvSpPr txBox="1">
              <a:spLocks noChangeArrowheads="1"/>
            </p:cNvSpPr>
            <p:nvPr/>
          </p:nvSpPr>
          <p:spPr bwMode="auto">
            <a:xfrm>
              <a:off x="7380351" y="3141308"/>
              <a:ext cx="909282" cy="369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  <a:sym typeface="Wingdings" pitchFamily="2" charset="2"/>
                </a:rPr>
                <a:t> x2</a:t>
              </a:r>
              <a:endPara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707210" y="695541"/>
            <a:ext cx="14401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690986" y="695541"/>
            <a:ext cx="14401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1500044" y="692696"/>
            <a:ext cx="2520950" cy="2889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m(A:A:[], x, A:A:[],x)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 bwMode="auto">
          <a:xfrm>
            <a:off x="3235379" y="5979124"/>
            <a:ext cx="2663825" cy="287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m(A:A:[], x4, A:A:[],x4)</a:t>
            </a:r>
            <a:endParaRPr lang="ru-RU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 bwMode="auto">
          <a:xfrm>
            <a:off x="6081787" y="2780928"/>
            <a:ext cx="2663825" cy="2873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m(A:A:[], x2, A:A:[],x2)</a:t>
            </a:r>
            <a:endParaRPr lang="ru-RU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Заголовок 33"/>
          <p:cNvSpPr txBox="1">
            <a:spLocks/>
          </p:cNvSpPr>
          <p:nvPr/>
        </p:nvSpPr>
        <p:spPr>
          <a:xfrm>
            <a:off x="7236296" y="476672"/>
            <a:ext cx="1907704" cy="8640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6000" b="1" dirty="0" smtClean="0">
                <a:latin typeface="Gabriola" pitchFamily="82" charset="0"/>
                <a:ea typeface="+mj-ea"/>
                <a:cs typeface="+mj-cs"/>
              </a:rPr>
              <a:t>SCP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6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31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69" name="Группа 68"/>
          <p:cNvGrpSpPr>
            <a:grpSpLocks noChangeAspect="1"/>
          </p:cNvGrpSpPr>
          <p:nvPr/>
        </p:nvGrpSpPr>
        <p:grpSpPr>
          <a:xfrm>
            <a:off x="2195736" y="5733256"/>
            <a:ext cx="922809" cy="720080"/>
            <a:chOff x="6372200" y="3861048"/>
            <a:chExt cx="2568842" cy="2004501"/>
          </a:xfrm>
        </p:grpSpPr>
        <p:pic>
          <p:nvPicPr>
            <p:cNvPr id="66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flipH="1">
              <a:off x="6372200" y="4050016"/>
              <a:ext cx="2471918" cy="1815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4" descr="http://images.wikia.com/masseffect/ru/images/f/ff/Stop_hand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92970" y="3861048"/>
              <a:ext cx="648072" cy="648073"/>
            </a:xfrm>
            <a:prstGeom prst="rect">
              <a:avLst/>
            </a:prstGeom>
            <a:noFill/>
          </p:spPr>
        </p:pic>
      </p:grpSp>
      <p:grpSp>
        <p:nvGrpSpPr>
          <p:cNvPr id="70" name="Группа 69"/>
          <p:cNvGrpSpPr>
            <a:grpSpLocks noChangeAspect="1"/>
          </p:cNvGrpSpPr>
          <p:nvPr/>
        </p:nvGrpSpPr>
        <p:grpSpPr>
          <a:xfrm>
            <a:off x="6156176" y="3140968"/>
            <a:ext cx="922809" cy="720080"/>
            <a:chOff x="6372200" y="3861048"/>
            <a:chExt cx="2568842" cy="2004501"/>
          </a:xfrm>
        </p:grpSpPr>
        <p:pic>
          <p:nvPicPr>
            <p:cNvPr id="73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flipH="1">
              <a:off x="6372200" y="4050016"/>
              <a:ext cx="2471918" cy="1815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4" descr="http://images.wikia.com/masseffect/ru/images/f/ff/Stop_hand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92970" y="3861048"/>
              <a:ext cx="648072" cy="648073"/>
            </a:xfrm>
            <a:prstGeom prst="rect">
              <a:avLst/>
            </a:prstGeom>
            <a:noFill/>
          </p:spPr>
        </p:pic>
      </p:grpSp>
      <p:grpSp>
        <p:nvGrpSpPr>
          <p:cNvPr id="79" name="Группа 78"/>
          <p:cNvGrpSpPr/>
          <p:nvPr/>
        </p:nvGrpSpPr>
        <p:grpSpPr>
          <a:xfrm>
            <a:off x="5796136" y="5013176"/>
            <a:ext cx="3168352" cy="1844824"/>
            <a:chOff x="4139952" y="1916832"/>
            <a:chExt cx="3168352" cy="1368152"/>
          </a:xfrm>
        </p:grpSpPr>
        <p:sp>
          <p:nvSpPr>
            <p:cNvPr id="80" name="Пятно 2 79"/>
            <p:cNvSpPr/>
            <p:nvPr/>
          </p:nvSpPr>
          <p:spPr>
            <a:xfrm>
              <a:off x="4427984" y="1916832"/>
              <a:ext cx="2880320" cy="1368152"/>
            </a:xfrm>
            <a:prstGeom prst="irregularSeal2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Заголовок 33"/>
            <p:cNvSpPr txBox="1">
              <a:spLocks/>
            </p:cNvSpPr>
            <p:nvPr/>
          </p:nvSpPr>
          <p:spPr>
            <a:xfrm>
              <a:off x="4139952" y="2204864"/>
              <a:ext cx="3168352" cy="864096"/>
            </a:xfrm>
            <a:prstGeom prst="rect">
              <a:avLst/>
            </a:prstGeom>
          </p:spPr>
          <p:txBody>
            <a:bodyPr/>
            <a:lstStyle/>
            <a:p>
              <a:pPr lvl="0" algn="ctr">
                <a:lnSpc>
                  <a:spcPct val="75000"/>
                </a:lnSpc>
              </a:pPr>
              <a:r>
                <a:rPr lang="en-US" sz="3200" dirty="0" smtClean="0">
                  <a:latin typeface="Gabriola" pitchFamily="82" charset="0"/>
                  <a:ea typeface="+mj-ea"/>
                  <a:cs typeface="+mj-cs"/>
                </a:rPr>
                <a:t>cleaning</a:t>
              </a:r>
              <a:br>
                <a:rPr lang="en-US" sz="3200" dirty="0" smtClean="0">
                  <a:latin typeface="Gabriola" pitchFamily="82" charset="0"/>
                  <a:ea typeface="+mj-ea"/>
                  <a:cs typeface="+mj-cs"/>
                </a:rPr>
              </a:br>
              <a:r>
                <a:rPr lang="en-US" sz="3200" dirty="0" smtClean="0">
                  <a:latin typeface="Gabriola" pitchFamily="82" charset="0"/>
                  <a:ea typeface="+mj-ea"/>
                  <a:cs typeface="+mj-cs"/>
                </a:rPr>
                <a:t>8 nodes </a:t>
              </a:r>
              <a:br>
                <a:rPr lang="en-US" sz="3200" dirty="0" smtClean="0">
                  <a:latin typeface="Gabriola" pitchFamily="82" charset="0"/>
                  <a:ea typeface="+mj-ea"/>
                  <a:cs typeface="+mj-cs"/>
                </a:rPr>
              </a:br>
              <a:r>
                <a:rPr lang="en-US" sz="3200" dirty="0" smtClean="0">
                  <a:latin typeface="Gabriola" pitchFamily="82" charset="0"/>
                  <a:ea typeface="+mj-ea"/>
                  <a:cs typeface="+mj-cs"/>
                </a:rPr>
                <a:t>(optimization)</a:t>
              </a:r>
              <a:endPara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  <p:bldP spid="103" grpId="2" animBg="1"/>
      <p:bldP spid="103" grpId="3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25788" y="227824"/>
            <a:ext cx="1871663" cy="2873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match(A:A:[],x)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95536" y="1018399"/>
            <a:ext cx="287338" cy="288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5076056" y="1412776"/>
            <a:ext cx="286942" cy="2880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5" idx="1"/>
            <a:endCxn id="6" idx="0"/>
          </p:cNvCxnSpPr>
          <p:nvPr/>
        </p:nvCxnSpPr>
        <p:spPr bwMode="auto">
          <a:xfrm rot="10800000" flipV="1">
            <a:off x="539206" y="839011"/>
            <a:ext cx="961939" cy="179387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8"/>
          <p:cNvCxnSpPr>
            <a:stCxn id="7" idx="0"/>
            <a:endCxn id="5" idx="3"/>
          </p:cNvCxnSpPr>
          <p:nvPr/>
        </p:nvCxnSpPr>
        <p:spPr bwMode="auto">
          <a:xfrm rot="16200000" flipV="1">
            <a:off x="4333929" y="527177"/>
            <a:ext cx="573764" cy="119743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501144" y="694549"/>
            <a:ext cx="2520950" cy="2889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m(A:A:[], x, A:A:[],x)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4" name="Соединительная линия уступом 8"/>
          <p:cNvCxnSpPr>
            <a:stCxn id="4" idx="2"/>
            <a:endCxn id="5" idx="0"/>
          </p:cNvCxnSpPr>
          <p:nvPr/>
        </p:nvCxnSpPr>
        <p:spPr>
          <a:xfrm rot="5400000">
            <a:off x="2671926" y="604855"/>
            <a:ext cx="179388" cy="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 bwMode="auto">
          <a:xfrm>
            <a:off x="610890" y="1991536"/>
            <a:ext cx="2808288" cy="287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m(A:[], x2, A:A:[], A:x2)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1" name="Соединительная линия уступом 8"/>
          <p:cNvCxnSpPr>
            <a:stCxn id="78" idx="0"/>
            <a:endCxn id="7" idx="3"/>
          </p:cNvCxnSpPr>
          <p:nvPr/>
        </p:nvCxnSpPr>
        <p:spPr bwMode="auto">
          <a:xfrm rot="16200000" flipV="1">
            <a:off x="5543555" y="1376219"/>
            <a:ext cx="1728208" cy="208932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8"/>
          <p:cNvCxnSpPr>
            <a:stCxn id="7" idx="1"/>
            <a:endCxn id="18" idx="0"/>
          </p:cNvCxnSpPr>
          <p:nvPr/>
        </p:nvCxnSpPr>
        <p:spPr bwMode="auto">
          <a:xfrm rot="10800000" flipV="1">
            <a:off x="2015034" y="1556776"/>
            <a:ext cx="3061022" cy="43476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 bwMode="auto">
          <a:xfrm>
            <a:off x="323528" y="2424924"/>
            <a:ext cx="287338" cy="2873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3" name="Соединительная линия уступом 8"/>
          <p:cNvCxnSpPr>
            <a:stCxn id="18" idx="1"/>
            <a:endCxn id="30" idx="0"/>
          </p:cNvCxnSpPr>
          <p:nvPr/>
        </p:nvCxnSpPr>
        <p:spPr bwMode="auto">
          <a:xfrm rot="10800000" flipV="1">
            <a:off x="467198" y="2135204"/>
            <a:ext cx="143693" cy="289719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 bwMode="auto">
          <a:xfrm>
            <a:off x="3563888" y="3284984"/>
            <a:ext cx="286346" cy="2880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0" name="Соединительная линия уступом 8"/>
          <p:cNvCxnSpPr>
            <a:stCxn id="39" idx="0"/>
            <a:endCxn id="18" idx="3"/>
          </p:cNvCxnSpPr>
          <p:nvPr/>
        </p:nvCxnSpPr>
        <p:spPr bwMode="auto">
          <a:xfrm rot="16200000" flipV="1">
            <a:off x="2988231" y="2566153"/>
            <a:ext cx="1149779" cy="28788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 bwMode="auto">
          <a:xfrm>
            <a:off x="1619673" y="4080686"/>
            <a:ext cx="287337" cy="287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1" name="Соединительная линия уступом 8"/>
          <p:cNvCxnSpPr>
            <a:stCxn id="135" idx="0"/>
            <a:endCxn id="39" idx="3"/>
          </p:cNvCxnSpPr>
          <p:nvPr/>
        </p:nvCxnSpPr>
        <p:spPr bwMode="auto">
          <a:xfrm rot="16200000" flipV="1">
            <a:off x="2698941" y="4580277"/>
            <a:ext cx="3024360" cy="72177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8"/>
          <p:cNvCxnSpPr>
            <a:stCxn id="48" idx="0"/>
            <a:endCxn id="39" idx="1"/>
          </p:cNvCxnSpPr>
          <p:nvPr/>
        </p:nvCxnSpPr>
        <p:spPr bwMode="auto">
          <a:xfrm rot="5400000" flipH="1" flipV="1">
            <a:off x="2337764" y="2854562"/>
            <a:ext cx="651702" cy="180054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06" name="TextBox 127"/>
          <p:cNvSpPr txBox="1">
            <a:spLocks noChangeArrowheads="1"/>
          </p:cNvSpPr>
          <p:nvPr/>
        </p:nvSpPr>
        <p:spPr bwMode="auto">
          <a:xfrm>
            <a:off x="630008" y="480236"/>
            <a:ext cx="844954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[]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7" name="TextBox 128"/>
          <p:cNvSpPr txBox="1">
            <a:spLocks noChangeArrowheads="1"/>
          </p:cNvSpPr>
          <p:nvPr/>
        </p:nvSpPr>
        <p:spPr bwMode="auto">
          <a:xfrm>
            <a:off x="3923393" y="480236"/>
            <a:ext cx="115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x1:x2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4" name="TextBox 129"/>
          <p:cNvSpPr txBox="1">
            <a:spLocks noChangeArrowheads="1"/>
          </p:cNvSpPr>
          <p:nvPr/>
        </p:nvSpPr>
        <p:spPr bwMode="auto">
          <a:xfrm>
            <a:off x="2627090" y="1183499"/>
            <a:ext cx="933391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x1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A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5" name="TextBox 130"/>
          <p:cNvSpPr txBox="1">
            <a:spLocks noChangeArrowheads="1"/>
          </p:cNvSpPr>
          <p:nvPr/>
        </p:nvSpPr>
        <p:spPr bwMode="auto">
          <a:xfrm>
            <a:off x="6803558" y="1183499"/>
            <a:ext cx="133579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x1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x1</a:t>
            </a:r>
            <a:r>
              <a:rPr lang="en-US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/{A}</a:t>
            </a:r>
            <a:endParaRPr lang="ru-RU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2" name="TextBox 131"/>
          <p:cNvSpPr txBox="1">
            <a:spLocks noChangeArrowheads="1"/>
          </p:cNvSpPr>
          <p:nvPr/>
        </p:nvSpPr>
        <p:spPr bwMode="auto">
          <a:xfrm>
            <a:off x="394843" y="1631174"/>
            <a:ext cx="971622" cy="36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x2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[]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3" name="TextBox 132"/>
          <p:cNvSpPr txBox="1">
            <a:spLocks noChangeArrowheads="1"/>
          </p:cNvSpPr>
          <p:nvPr/>
        </p:nvSpPr>
        <p:spPr bwMode="auto">
          <a:xfrm>
            <a:off x="3717466" y="2063388"/>
            <a:ext cx="1358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x2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x3:x4</a:t>
            </a:r>
            <a:endParaRPr lang="ru-RU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0" name="TextBox 63"/>
          <p:cNvSpPr txBox="1">
            <a:spLocks noChangeArrowheads="1"/>
          </p:cNvSpPr>
          <p:nvPr/>
        </p:nvSpPr>
        <p:spPr bwMode="auto">
          <a:xfrm>
            <a:off x="757826" y="3288524"/>
            <a:ext cx="93315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x3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A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01" name="TextBox 65"/>
          <p:cNvSpPr txBox="1">
            <a:spLocks noChangeArrowheads="1"/>
          </p:cNvSpPr>
          <p:nvPr/>
        </p:nvSpPr>
        <p:spPr bwMode="auto">
          <a:xfrm>
            <a:off x="4571306" y="3288524"/>
            <a:ext cx="1335464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x3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x3</a:t>
            </a:r>
            <a:r>
              <a:rPr lang="en-US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/{A}</a:t>
            </a:r>
            <a:endParaRPr lang="ru-RU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3" name="Соединительная линия уступом 8"/>
          <p:cNvCxnSpPr>
            <a:stCxn id="135" idx="1"/>
            <a:endCxn id="82" idx="0"/>
          </p:cNvCxnSpPr>
          <p:nvPr/>
        </p:nvCxnSpPr>
        <p:spPr bwMode="auto">
          <a:xfrm rot="10800000">
            <a:off x="1762994" y="695542"/>
            <a:ext cx="2809014" cy="5757803"/>
          </a:xfrm>
          <a:prstGeom prst="bentConnector4">
            <a:avLst>
              <a:gd name="adj1" fmla="val 155216"/>
              <a:gd name="adj2" fmla="val 10397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99" name="TextBox 95"/>
          <p:cNvSpPr txBox="1">
            <a:spLocks noChangeArrowheads="1"/>
          </p:cNvSpPr>
          <p:nvPr/>
        </p:nvSpPr>
        <p:spPr bwMode="auto">
          <a:xfrm>
            <a:off x="3851225" y="6456181"/>
            <a:ext cx="764340" cy="35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 x4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4" name="Соединительная линия уступом 8"/>
          <p:cNvCxnSpPr>
            <a:stCxn id="78" idx="3"/>
            <a:endCxn id="77" idx="0"/>
          </p:cNvCxnSpPr>
          <p:nvPr/>
        </p:nvCxnSpPr>
        <p:spPr bwMode="auto">
          <a:xfrm flipH="1" flipV="1">
            <a:off x="3779218" y="695541"/>
            <a:ext cx="3673102" cy="2589443"/>
          </a:xfrm>
          <a:prstGeom prst="bentConnector4">
            <a:avLst>
              <a:gd name="adj1" fmla="val -38495"/>
              <a:gd name="adj2" fmla="val 108828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96" name="TextBox 96"/>
          <p:cNvSpPr txBox="1">
            <a:spLocks noChangeArrowheads="1"/>
          </p:cNvSpPr>
          <p:nvPr/>
        </p:nvSpPr>
        <p:spPr bwMode="auto">
          <a:xfrm>
            <a:off x="7379618" y="3287829"/>
            <a:ext cx="909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x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 x2</a:t>
            </a:r>
            <a:endParaRPr lang="ru-RU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07210" y="695541"/>
            <a:ext cx="14401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1690986" y="695541"/>
            <a:ext cx="14401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7452320" y="3284984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4572008" y="6453344"/>
            <a:ext cx="0" cy="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323528" y="0"/>
            <a:ext cx="1871663" cy="287337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matchAA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827583" y="958845"/>
            <a:ext cx="2520000" cy="287337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mAA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1(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755576" y="2254294"/>
            <a:ext cx="2808000" cy="287337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mAA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2(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1825788" y="227824"/>
            <a:ext cx="1871663" cy="287337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matchAA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1501144" y="694549"/>
            <a:ext cx="2520950" cy="288925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mAA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1(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 bwMode="auto">
          <a:xfrm>
            <a:off x="610890" y="1991536"/>
            <a:ext cx="2808288" cy="287338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mAA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2(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148064" y="3645024"/>
            <a:ext cx="3600101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1:  matchAA( x )	= mAA1( x ) 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2:  mAA1( [ ])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3:  mAA1( x1:x2 )	= if( x1 == A</a:t>
            </a:r>
            <a:r>
              <a:rPr lang="en-US" sz="2000" dirty="0" smtClean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</a:t>
            </a:r>
            <a:r>
              <a:rPr lang="en-US" sz="2000" dirty="0" smtClean="0"/>
              <a:t>mAA2(x2),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</a:t>
            </a:r>
            <a:r>
              <a:rPr lang="en-US" sz="2000" dirty="0" smtClean="0"/>
              <a:t>mAA1(x2</a:t>
            </a:r>
            <a:r>
              <a:rPr lang="en-US" sz="2000" dirty="0"/>
              <a:t>))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4:  mAA2( [ ])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5:  mAA2( x3:x4 )	= if( x3 == A,  </a:t>
            </a:r>
            <a:endParaRPr lang="ru-RU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</a:t>
            </a:r>
            <a:r>
              <a:rPr lang="en-US" sz="2000" dirty="0" smtClean="0"/>
              <a:t>T</a:t>
            </a:r>
            <a:r>
              <a:rPr lang="en-US" sz="2000" dirty="0"/>
              <a:t>,  </a:t>
            </a:r>
            <a:endParaRPr lang="ru-RU" sz="20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</a:t>
            </a:r>
            <a:r>
              <a:rPr lang="en-US" sz="2000" dirty="0" smtClean="0"/>
              <a:t>mAA1(x4</a:t>
            </a:r>
            <a:r>
              <a:rPr lang="en-US" sz="2000" dirty="0"/>
              <a:t>))</a:t>
            </a:r>
            <a:endParaRPr lang="ru-RU" sz="2000" dirty="0"/>
          </a:p>
        </p:txBody>
      </p:sp>
      <p:sp>
        <p:nvSpPr>
          <p:cNvPr id="42" name="Заголовок 33"/>
          <p:cNvSpPr txBox="1">
            <a:spLocks/>
          </p:cNvSpPr>
          <p:nvPr/>
        </p:nvSpPr>
        <p:spPr>
          <a:xfrm>
            <a:off x="7236296" y="476672"/>
            <a:ext cx="1907704" cy="86409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75000"/>
              </a:lnSpc>
            </a:pPr>
            <a:r>
              <a:rPr lang="en-US" sz="6000" b="1" dirty="0" smtClean="0">
                <a:latin typeface="Gabriola" pitchFamily="82" charset="0"/>
                <a:ea typeface="+mj-ea"/>
                <a:cs typeface="+mj-cs"/>
              </a:rPr>
              <a:t>SCP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43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32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6" name="Пятно 2 45"/>
          <p:cNvSpPr/>
          <p:nvPr/>
        </p:nvSpPr>
        <p:spPr>
          <a:xfrm>
            <a:off x="5428560" y="5822680"/>
            <a:ext cx="1800200" cy="576064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KMP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64 0.03171 " pathEditMode="relative" ptsTypes="AA">
                                      <p:cBhvr>
                                        <p:cTn id="2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084 -0.04213 " pathEditMode="relative" ptsTypes="AA">
                                      <p:cBhvr>
                                        <p:cTn id="3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01962 -0.0384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7" grpId="0" animBg="1"/>
      <p:bldP spid="158" grpId="0" animBg="1"/>
      <p:bldP spid="159" grpId="0" animBg="1"/>
      <p:bldP spid="160" grpId="1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Metasystem Transitions</a:t>
            </a:r>
            <a:r>
              <a:rPr lang="ru-RU" dirty="0" smtClean="0"/>
              <a:t> (</a:t>
            </a:r>
            <a:r>
              <a:rPr lang="en-US" dirty="0" smtClean="0"/>
              <a:t>MSTs</a:t>
            </a:r>
            <a:r>
              <a:rPr lang="ru-RU" dirty="0" smtClean="0"/>
              <a:t>)</a:t>
            </a:r>
          </a:p>
        </p:txBody>
      </p:sp>
      <p:grpSp>
        <p:nvGrpSpPr>
          <p:cNvPr id="26627" name="Группа 14"/>
          <p:cNvGrpSpPr>
            <a:grpSpLocks/>
          </p:cNvGrpSpPr>
          <p:nvPr/>
        </p:nvGrpSpPr>
        <p:grpSpPr bwMode="auto">
          <a:xfrm>
            <a:off x="107950" y="1628775"/>
            <a:ext cx="8820150" cy="936625"/>
            <a:chOff x="107504" y="3068960"/>
            <a:chExt cx="8820534" cy="93610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7504" y="3105453"/>
              <a:ext cx="3456138" cy="8631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Ground Expressions</a:t>
              </a:r>
              <a:endParaRPr lang="ru-RU" sz="2800" dirty="0"/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3833529" y="306896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471901" y="3105453"/>
              <a:ext cx="3456137" cy="8631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Configurations</a:t>
              </a:r>
              <a:endParaRPr lang="ru-RU" sz="2800" dirty="0"/>
            </a:p>
          </p:txBody>
        </p:sp>
      </p:grpSp>
      <p:grpSp>
        <p:nvGrpSpPr>
          <p:cNvPr id="26628" name="Группа 16"/>
          <p:cNvGrpSpPr>
            <a:grpSpLocks/>
          </p:cNvGrpSpPr>
          <p:nvPr/>
        </p:nvGrpSpPr>
        <p:grpSpPr bwMode="auto">
          <a:xfrm>
            <a:off x="107950" y="4365625"/>
            <a:ext cx="8820150" cy="935038"/>
            <a:chOff x="107504" y="1628800"/>
            <a:chExt cx="8820534" cy="93610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07504" y="1628800"/>
              <a:ext cx="3456138" cy="86458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/>
                <a:t>Evaluation Trace</a:t>
              </a:r>
              <a:endParaRPr lang="ru-RU" sz="2800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3833529" y="162880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71901" y="1628800"/>
              <a:ext cx="3456137" cy="86458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Tree of Configurations</a:t>
              </a:r>
              <a:endParaRPr lang="ru-RU" sz="2800" dirty="0"/>
            </a:p>
          </p:txBody>
        </p:sp>
      </p:grpSp>
      <p:grpSp>
        <p:nvGrpSpPr>
          <p:cNvPr id="26629" name="Группа 15"/>
          <p:cNvGrpSpPr>
            <a:grpSpLocks/>
          </p:cNvGrpSpPr>
          <p:nvPr/>
        </p:nvGrpSpPr>
        <p:grpSpPr bwMode="auto">
          <a:xfrm>
            <a:off x="107950" y="2997200"/>
            <a:ext cx="8820150" cy="936625"/>
            <a:chOff x="107504" y="4509120"/>
            <a:chExt cx="8820534" cy="936104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07504" y="4545613"/>
              <a:ext cx="3456138" cy="8631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Interpretation</a:t>
              </a:r>
              <a:endParaRPr lang="ru-RU" sz="2800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833529" y="450912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471901" y="4545613"/>
              <a:ext cx="3456137" cy="86312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Driving</a:t>
              </a:r>
              <a:endParaRPr lang="ru-RU" sz="2800" dirty="0"/>
            </a:p>
          </p:txBody>
        </p:sp>
      </p:grpSp>
      <p:grpSp>
        <p:nvGrpSpPr>
          <p:cNvPr id="15" name="Группа 16"/>
          <p:cNvGrpSpPr>
            <a:grpSpLocks/>
          </p:cNvGrpSpPr>
          <p:nvPr/>
        </p:nvGrpSpPr>
        <p:grpSpPr bwMode="auto">
          <a:xfrm>
            <a:off x="107950" y="5732463"/>
            <a:ext cx="8820150" cy="936625"/>
            <a:chOff x="107504" y="1628800"/>
            <a:chExt cx="8820534" cy="936104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07504" y="1628800"/>
              <a:ext cx="3456138" cy="86470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Tree of Configurations</a:t>
              </a:r>
              <a:endParaRPr lang="ru-RU" sz="2800" dirty="0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3833529" y="1628800"/>
              <a:ext cx="1368485" cy="936104"/>
            </a:xfrm>
            <a:prstGeom prst="rightArrow">
              <a:avLst/>
            </a:prstGeom>
            <a:solidFill>
              <a:srgbClr val="FFFF66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471901" y="1628800"/>
              <a:ext cx="3456137" cy="86470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/>
                <a:t>Graph of Configurations</a:t>
              </a:r>
              <a:endParaRPr lang="ru-RU" sz="2800" dirty="0"/>
            </a:p>
          </p:txBody>
        </p:sp>
      </p:grpSp>
      <p:sp>
        <p:nvSpPr>
          <p:cNvPr id="1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33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SCP. What is not discussed?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Whistles</a:t>
            </a:r>
            <a:endParaRPr lang="ru-RU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6912768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A whistle is required to blow on every infinite branch of the tree</a:t>
            </a:r>
          </a:p>
          <a:p>
            <a:r>
              <a:rPr lang="en-US" dirty="0" smtClean="0"/>
              <a:t>Usually, a (binary) whistle supports the notion of</a:t>
            </a:r>
            <a:r>
              <a:rPr lang="ru-RU" dirty="0" smtClean="0"/>
              <a:t> «</a:t>
            </a:r>
            <a:r>
              <a:rPr lang="en-US" dirty="0" smtClean="0"/>
              <a:t>two configurations being dangerously similar</a:t>
            </a:r>
            <a:r>
              <a:rPr lang="ru-RU" dirty="0" smtClean="0"/>
              <a:t>»</a:t>
            </a:r>
            <a:r>
              <a:rPr lang="en-US" dirty="0" smtClean="0"/>
              <a:t> by comparing current configuration with some of its parents</a:t>
            </a:r>
          </a:p>
          <a:p>
            <a:pPr lvl="1"/>
            <a:r>
              <a:rPr lang="en-US" dirty="0" smtClean="0"/>
              <a:t>There are whistles based on other ideas, in particular </a:t>
            </a:r>
            <a:r>
              <a:rPr lang="ru-RU" dirty="0" smtClean="0"/>
              <a:t>—</a:t>
            </a:r>
            <a:r>
              <a:rPr lang="en-US" dirty="0" smtClean="0"/>
              <a:t> whistles that are not binary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9228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34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372200" y="2000563"/>
            <a:ext cx="2568842" cy="4020725"/>
            <a:chOff x="6611670" y="1844824"/>
            <a:chExt cx="2568842" cy="4020725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 flipH="1">
              <a:off x="6611670" y="4050016"/>
              <a:ext cx="2471918" cy="1815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4"/>
            <p:cNvGrpSpPr/>
            <p:nvPr/>
          </p:nvGrpSpPr>
          <p:grpSpPr>
            <a:xfrm>
              <a:off x="7380392" y="1844824"/>
              <a:ext cx="936024" cy="2232248"/>
              <a:chOff x="5436096" y="2060848"/>
              <a:chExt cx="936024" cy="223224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5652120" y="4005096"/>
                <a:ext cx="720000" cy="2880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b="1" baseline="-25000" dirty="0" smtClean="0"/>
                  <a:t>Down</a:t>
                </a:r>
                <a:endParaRPr lang="ru-RU" dirty="0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5796136" y="3429032"/>
                <a:ext cx="288000" cy="288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5436096" y="2060848"/>
                <a:ext cx="720000" cy="2880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b="1" baseline="-25000" dirty="0" smtClean="0"/>
                  <a:t>Up</a:t>
                </a:r>
                <a:endParaRPr lang="ru-RU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701550" y="2708960"/>
                <a:ext cx="324000" cy="36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ru-RU" dirty="0"/>
              </a:p>
            </p:txBody>
          </p:sp>
          <p:cxnSp>
            <p:nvCxnSpPr>
              <p:cNvPr id="10" name="Прямая со стрелкой 9"/>
              <p:cNvCxnSpPr>
                <a:stCxn id="8" idx="2"/>
                <a:endCxn id="9" idx="0"/>
              </p:cNvCxnSpPr>
              <p:nvPr/>
            </p:nvCxnSpPr>
            <p:spPr>
              <a:xfrm rot="16200000" flipH="1">
                <a:off x="5649767" y="2495177"/>
                <a:ext cx="360112" cy="67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>
                <a:stCxn id="9" idx="2"/>
                <a:endCxn id="7" idx="0"/>
              </p:cNvCxnSpPr>
              <p:nvPr/>
            </p:nvCxnSpPr>
            <p:spPr>
              <a:xfrm rot="16200000" flipH="1">
                <a:off x="5721807" y="3210703"/>
                <a:ext cx="360072" cy="765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>
                <a:stCxn id="7" idx="4"/>
                <a:endCxn id="6" idx="0"/>
              </p:cNvCxnSpPr>
              <p:nvPr/>
            </p:nvCxnSpPr>
            <p:spPr>
              <a:xfrm rot="16200000" flipH="1">
                <a:off x="5832096" y="3825072"/>
                <a:ext cx="288064" cy="719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868" name="Picture 4" descr="http://images.wikia.com/masseffect/ru/images/f/ff/Stop_hand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32440" y="3861048"/>
              <a:ext cx="648072" cy="64807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SCP. What is not discussed?</a:t>
            </a:r>
            <a:br>
              <a:rPr lang="en-US" dirty="0" smtClean="0"/>
            </a:br>
            <a:r>
              <a:rPr lang="en-US" dirty="0" smtClean="0"/>
              <a:t> Three cases after whistle</a:t>
            </a:r>
            <a:endParaRPr lang="ru-RU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The configurations</a:t>
            </a:r>
            <a:r>
              <a:rPr lang="en-US" dirty="0" smtClean="0"/>
              <a:t> (</a:t>
            </a:r>
            <a:r>
              <a:rPr lang="en-US" b="1" dirty="0" smtClean="0"/>
              <a:t>c</a:t>
            </a:r>
            <a:r>
              <a:rPr lang="en-US" b="1" baseline="-25000" dirty="0" smtClean="0"/>
              <a:t>Down</a:t>
            </a:r>
            <a:r>
              <a:rPr lang="en-US" dirty="0" smtClean="0"/>
              <a:t> and </a:t>
            </a:r>
            <a:r>
              <a:rPr lang="en-US" b="1" dirty="0" smtClean="0"/>
              <a:t>c</a:t>
            </a:r>
            <a:r>
              <a:rPr lang="en-US" b="1" baseline="-25000" dirty="0" smtClean="0"/>
              <a:t>Up</a:t>
            </a:r>
            <a:r>
              <a:rPr lang="en-US" dirty="0" smtClean="0"/>
              <a:t>) are equal modulo renaming: </a:t>
            </a:r>
            <a:r>
              <a:rPr lang="en-US" b="1" dirty="0" smtClean="0"/>
              <a:t>c</a:t>
            </a:r>
            <a:r>
              <a:rPr lang="en-US" b="1" baseline="-25000" dirty="0" smtClean="0"/>
              <a:t>Down</a:t>
            </a:r>
            <a:r>
              <a:rPr lang="en-US" b="1" dirty="0" smtClean="0"/>
              <a:t> = c</a:t>
            </a:r>
            <a:r>
              <a:rPr lang="en-US" b="1" baseline="-25000" dirty="0" smtClean="0"/>
              <a:t>Up</a:t>
            </a:r>
            <a:r>
              <a:rPr lang="en-US" b="1" dirty="0" smtClean="0"/>
              <a:t> / s</a:t>
            </a:r>
            <a:r>
              <a:rPr lang="en-US" b="1" baseline="-25000" dirty="0" smtClean="0"/>
              <a:t>renaming</a:t>
            </a:r>
          </a:p>
          <a:p>
            <a:pPr marL="982663" lvl="1" indent="-441325"/>
            <a:r>
              <a:rPr lang="en-US" dirty="0" smtClean="0"/>
              <a:t>discussed</a:t>
            </a:r>
          </a:p>
          <a:p>
            <a:pPr marL="982663" lvl="1" indent="-441325"/>
            <a:r>
              <a:rPr lang="en-US" dirty="0" smtClean="0"/>
              <a:t>perfectness is preserved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</a:t>
            </a:r>
            <a:r>
              <a:rPr lang="en-US" b="1" baseline="-25000" dirty="0" smtClean="0"/>
              <a:t>Down</a:t>
            </a:r>
            <a:r>
              <a:rPr lang="en-US" dirty="0" smtClean="0"/>
              <a:t> is instance of </a:t>
            </a:r>
            <a:r>
              <a:rPr lang="en-US" b="1" dirty="0" smtClean="0"/>
              <a:t>c</a:t>
            </a:r>
            <a:r>
              <a:rPr lang="en-US" b="1" baseline="-25000" dirty="0" smtClean="0"/>
              <a:t>Up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b="1" dirty="0" smtClean="0"/>
              <a:t>c</a:t>
            </a:r>
            <a:r>
              <a:rPr lang="en-US" b="1" baseline="-25000" dirty="0" smtClean="0"/>
              <a:t>Down</a:t>
            </a:r>
            <a:r>
              <a:rPr lang="en-US" dirty="0" smtClean="0"/>
              <a:t> </a:t>
            </a:r>
            <a:r>
              <a:rPr lang="en-US" b="1" dirty="0" smtClean="0"/>
              <a:t>≤ c</a:t>
            </a:r>
            <a:r>
              <a:rPr lang="en-US" b="1" baseline="-25000" dirty="0" smtClean="0"/>
              <a:t>Up </a:t>
            </a:r>
            <a:r>
              <a:rPr lang="en-US" b="1" dirty="0" smtClean="0"/>
              <a:t>,     c</a:t>
            </a:r>
            <a:r>
              <a:rPr lang="en-US" b="1" baseline="-25000" dirty="0" smtClean="0"/>
              <a:t>Down</a:t>
            </a:r>
            <a:r>
              <a:rPr lang="en-US" b="1" dirty="0" smtClean="0"/>
              <a:t> = c</a:t>
            </a:r>
            <a:r>
              <a:rPr lang="en-US" b="1" baseline="-25000" dirty="0" smtClean="0"/>
              <a:t>Up</a:t>
            </a:r>
            <a:r>
              <a:rPr lang="en-US" b="1" dirty="0" smtClean="0"/>
              <a:t> / s</a:t>
            </a:r>
            <a:endParaRPr lang="en-US" dirty="0" smtClean="0"/>
          </a:p>
          <a:p>
            <a:pPr marL="982663" lvl="1" indent="-441325"/>
            <a:r>
              <a:rPr lang="en-US" dirty="0" smtClean="0"/>
              <a:t>similar to (a), not discussed</a:t>
            </a:r>
          </a:p>
          <a:p>
            <a:pPr marL="982663" lvl="1" indent="-441325"/>
            <a:r>
              <a:rPr lang="en-US" dirty="0" smtClean="0"/>
              <a:t>perfectness is not preserved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</a:t>
            </a:r>
            <a:r>
              <a:rPr lang="en-US" b="1" baseline="-25000" dirty="0" smtClean="0"/>
              <a:t>Down</a:t>
            </a:r>
            <a:r>
              <a:rPr lang="en-US" dirty="0" smtClean="0"/>
              <a:t> is not instance of </a:t>
            </a:r>
            <a:r>
              <a:rPr lang="en-US" b="1" dirty="0" smtClean="0"/>
              <a:t>c</a:t>
            </a:r>
            <a:r>
              <a:rPr lang="en-US" b="1" baseline="-25000" dirty="0" smtClean="0"/>
              <a:t>Up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generalization is required</a:t>
            </a:r>
            <a:endParaRPr lang="en-US" b="1" baseline="-25000" dirty="0" smtClean="0"/>
          </a:p>
          <a:p>
            <a:pPr marL="982663" lvl="1" indent="-441325"/>
            <a:r>
              <a:rPr lang="en-US" b="1" dirty="0" smtClean="0"/>
              <a:t>c</a:t>
            </a:r>
            <a:r>
              <a:rPr lang="en-US" sz="3200" b="1" baseline="-25000" dirty="0" smtClean="0"/>
              <a:t>Down</a:t>
            </a:r>
            <a:r>
              <a:rPr lang="en-US" b="1" dirty="0" smtClean="0"/>
              <a:t> ≤ c</a:t>
            </a:r>
            <a:r>
              <a:rPr lang="en-US" sz="3200" b="1" baseline="-25000" dirty="0" smtClean="0"/>
              <a:t>Gen</a:t>
            </a:r>
            <a:r>
              <a:rPr lang="en-US" b="1" dirty="0" smtClean="0"/>
              <a:t>,    c</a:t>
            </a:r>
            <a:r>
              <a:rPr lang="en-US" sz="3200" b="1" baseline="-25000" dirty="0" smtClean="0"/>
              <a:t>Up</a:t>
            </a:r>
            <a:r>
              <a:rPr lang="en-US" b="1" dirty="0" smtClean="0"/>
              <a:t> ≤ c</a:t>
            </a:r>
            <a:r>
              <a:rPr lang="en-US" sz="3200" b="1" baseline="-25000" dirty="0" smtClean="0"/>
              <a:t>Gen</a:t>
            </a:r>
            <a:r>
              <a:rPr lang="en-US" dirty="0" smtClean="0"/>
              <a:t> </a:t>
            </a:r>
          </a:p>
          <a:p>
            <a:pPr marL="982663" lvl="1" indent="-441325"/>
            <a:r>
              <a:rPr lang="en-US" dirty="0" smtClean="0"/>
              <a:t>rebuilding on the top</a:t>
            </a:r>
          </a:p>
          <a:p>
            <a:pPr marL="982663" lvl="1" indent="-441325"/>
            <a:r>
              <a:rPr lang="en-US" dirty="0" smtClean="0"/>
              <a:t>rebuilding at the bottom</a:t>
            </a:r>
          </a:p>
          <a:p>
            <a:pPr marL="982663" lvl="1" indent="-441325"/>
            <a:r>
              <a:rPr lang="en-US" dirty="0" smtClean="0"/>
              <a:t>not discussed</a:t>
            </a:r>
          </a:p>
          <a:p>
            <a:pPr marL="982663" lvl="1" indent="-441325"/>
            <a:r>
              <a:rPr lang="en-US" dirty="0" smtClean="0"/>
              <a:t>perfectness is not preserved</a:t>
            </a:r>
          </a:p>
          <a:p>
            <a:pPr marL="1371600" lvl="2" indent="-514350"/>
            <a:endParaRPr lang="en-US" dirty="0" smtClean="0"/>
          </a:p>
          <a:p>
            <a:pPr lvl="1"/>
            <a:endParaRPr lang="ru-RU" dirty="0" smtClean="0"/>
          </a:p>
        </p:txBody>
      </p:sp>
      <p:grpSp>
        <p:nvGrpSpPr>
          <p:cNvPr id="50" name="Группа 49"/>
          <p:cNvGrpSpPr/>
          <p:nvPr/>
        </p:nvGrpSpPr>
        <p:grpSpPr>
          <a:xfrm>
            <a:off x="5292080" y="4437112"/>
            <a:ext cx="936024" cy="2232248"/>
            <a:chOff x="5436096" y="2060848"/>
            <a:chExt cx="936024" cy="2232248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5652120" y="4005096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Down</a:t>
              </a:r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796136" y="3429032"/>
              <a:ext cx="288000" cy="288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5436096" y="2060848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701550" y="2708960"/>
              <a:ext cx="3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ru-RU" dirty="0"/>
            </a:p>
          </p:txBody>
        </p:sp>
        <p:cxnSp>
          <p:nvCxnSpPr>
            <p:cNvPr id="55" name="Прямая со стрелкой 54"/>
            <p:cNvCxnSpPr>
              <a:stCxn id="53" idx="2"/>
              <a:endCxn id="54" idx="0"/>
            </p:cNvCxnSpPr>
            <p:nvPr/>
          </p:nvCxnSpPr>
          <p:spPr>
            <a:xfrm rot="16200000" flipH="1">
              <a:off x="5649767" y="2495177"/>
              <a:ext cx="360112" cy="674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>
              <a:stCxn id="54" idx="2"/>
              <a:endCxn id="52" idx="0"/>
            </p:cNvCxnSpPr>
            <p:nvPr/>
          </p:nvCxnSpPr>
          <p:spPr>
            <a:xfrm rot="16200000" flipH="1">
              <a:off x="5721807" y="3210703"/>
              <a:ext cx="360072" cy="76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52" idx="4"/>
              <a:endCxn id="51" idx="0"/>
            </p:cNvCxnSpPr>
            <p:nvPr/>
          </p:nvCxnSpPr>
          <p:spPr>
            <a:xfrm rot="16200000" flipH="1">
              <a:off x="5832096" y="3825072"/>
              <a:ext cx="288064" cy="719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6545209" y="1988840"/>
            <a:ext cx="2419279" cy="1296144"/>
            <a:chOff x="6545209" y="1988840"/>
            <a:chExt cx="2419279" cy="1296144"/>
          </a:xfrm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7164288" y="1988840"/>
              <a:ext cx="1800200" cy="1296144"/>
            </a:xfrm>
            <a:prstGeom prst="roundRect">
              <a:avLst>
                <a:gd name="adj" fmla="val 11441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7409306" y="2044343"/>
              <a:ext cx="720000" cy="288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cxnSp>
          <p:nvCxnSpPr>
            <p:cNvPr id="62" name="Прямая со стрелкой 61"/>
            <p:cNvCxnSpPr>
              <a:stCxn id="60" idx="2"/>
              <a:endCxn id="67" idx="0"/>
            </p:cNvCxnSpPr>
            <p:nvPr/>
          </p:nvCxnSpPr>
          <p:spPr>
            <a:xfrm rot="16200000" flipH="1">
              <a:off x="7553250" y="2548399"/>
              <a:ext cx="57612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4" name="Стрелка вправо 63"/>
            <p:cNvSpPr/>
            <p:nvPr/>
          </p:nvSpPr>
          <p:spPr>
            <a:xfrm rot="19322668">
              <a:off x="6545209" y="2509400"/>
              <a:ext cx="720080" cy="576064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841354" y="2395091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</a:t>
              </a:r>
              <a:r>
                <a:rPr lang="en-US" b="1" baseline="-25000" dirty="0" smtClean="0"/>
                <a:t>Gen</a:t>
              </a:r>
              <a:r>
                <a:rPr lang="en-US" b="1" baseline="-25000" dirty="0" smtClean="0">
                  <a:sym typeface="Wingdings" pitchFamily="2" charset="2"/>
                </a:rPr>
                <a:t>Up</a:t>
              </a:r>
              <a:endParaRPr lang="ru-RU" baseline="-25000" dirty="0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7553322" y="2908471"/>
              <a:ext cx="720000" cy="288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Gen</a:t>
              </a:r>
              <a:endParaRPr lang="ru-RU" dirty="0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6317166" y="3501008"/>
            <a:ext cx="2647322" cy="3240360"/>
            <a:chOff x="6317166" y="3501008"/>
            <a:chExt cx="2647322" cy="3240360"/>
          </a:xfrm>
        </p:grpSpPr>
        <p:sp>
          <p:nvSpPr>
            <p:cNvPr id="87" name="Скругленный прямоугольник 86"/>
            <p:cNvSpPr/>
            <p:nvPr/>
          </p:nvSpPr>
          <p:spPr>
            <a:xfrm>
              <a:off x="7020272" y="3501008"/>
              <a:ext cx="1944216" cy="3240360"/>
            </a:xfrm>
            <a:prstGeom prst="roundRect">
              <a:avLst>
                <a:gd name="adj" fmla="val 9118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7133159" y="3573016"/>
              <a:ext cx="1831329" cy="3096344"/>
              <a:chOff x="7380392" y="3717032"/>
              <a:chExt cx="1831329" cy="3096344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7596416" y="5661280"/>
                <a:ext cx="720000" cy="288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b="1" baseline="-25000" dirty="0" smtClean="0"/>
                  <a:t>Down</a:t>
                </a:r>
                <a:endParaRPr lang="ru-RU" dirty="0"/>
              </a:p>
            </p:txBody>
          </p:sp>
          <p:sp>
            <p:nvSpPr>
              <p:cNvPr id="74" name="Овал 73"/>
              <p:cNvSpPr/>
              <p:nvPr/>
            </p:nvSpPr>
            <p:spPr>
              <a:xfrm>
                <a:off x="7740432" y="5085216"/>
                <a:ext cx="288000" cy="288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7380392" y="3717032"/>
                <a:ext cx="720000" cy="288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b="1" baseline="-25000" dirty="0" smtClean="0"/>
                  <a:t>Up</a:t>
                </a:r>
                <a:endParaRPr lang="ru-RU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45846" y="4365144"/>
                <a:ext cx="324000" cy="36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ru-RU" dirty="0"/>
              </a:p>
            </p:txBody>
          </p:sp>
          <p:cxnSp>
            <p:nvCxnSpPr>
              <p:cNvPr id="77" name="Прямая со стрелкой 76"/>
              <p:cNvCxnSpPr>
                <a:stCxn id="75" idx="2"/>
                <a:endCxn id="76" idx="0"/>
              </p:cNvCxnSpPr>
              <p:nvPr/>
            </p:nvCxnSpPr>
            <p:spPr>
              <a:xfrm rot="16200000" flipH="1">
                <a:off x="7594063" y="4151361"/>
                <a:ext cx="360112" cy="67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 стрелкой 77"/>
              <p:cNvCxnSpPr>
                <a:stCxn id="76" idx="2"/>
                <a:endCxn id="74" idx="0"/>
              </p:cNvCxnSpPr>
              <p:nvPr/>
            </p:nvCxnSpPr>
            <p:spPr>
              <a:xfrm rot="16200000" flipH="1">
                <a:off x="7666103" y="4866887"/>
                <a:ext cx="360072" cy="765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 стрелкой 78"/>
              <p:cNvCxnSpPr>
                <a:stCxn id="74" idx="4"/>
                <a:endCxn id="73" idx="0"/>
              </p:cNvCxnSpPr>
              <p:nvPr/>
            </p:nvCxnSpPr>
            <p:spPr>
              <a:xfrm rot="16200000" flipH="1">
                <a:off x="7776392" y="5481256"/>
                <a:ext cx="288064" cy="719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 стрелкой 79"/>
              <p:cNvCxnSpPr>
                <a:stCxn id="73" idx="2"/>
                <a:endCxn id="82" idx="0"/>
              </p:cNvCxnSpPr>
              <p:nvPr/>
            </p:nvCxnSpPr>
            <p:spPr>
              <a:xfrm rot="16200000" flipH="1">
                <a:off x="7740336" y="6165360"/>
                <a:ext cx="576096" cy="1439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8028384" y="6011996"/>
                <a:ext cx="118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Gen</a:t>
                </a:r>
                <a:r>
                  <a:rPr lang="en-US" b="1" baseline="-25000" dirty="0" smtClean="0">
                    <a:sym typeface="Wingdings" pitchFamily="2" charset="2"/>
                  </a:rPr>
                  <a:t>Down</a:t>
                </a:r>
                <a:endParaRPr lang="ru-RU" baseline="-25000" dirty="0"/>
              </a:p>
            </p:txBody>
          </p:sp>
          <p:sp>
            <p:nvSpPr>
              <p:cNvPr id="82" name="Скругленный прямоугольник 81"/>
              <p:cNvSpPr/>
              <p:nvPr/>
            </p:nvSpPr>
            <p:spPr>
              <a:xfrm>
                <a:off x="7740352" y="6525376"/>
                <a:ext cx="720000" cy="2880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c</a:t>
                </a:r>
                <a:r>
                  <a:rPr lang="en-US" b="1" baseline="-25000" dirty="0" smtClean="0"/>
                  <a:t>Gen</a:t>
                </a:r>
                <a:endParaRPr lang="ru-RU" dirty="0"/>
              </a:p>
            </p:txBody>
          </p:sp>
        </p:grpSp>
        <p:sp>
          <p:nvSpPr>
            <p:cNvPr id="85" name="Стрелка вправо 84"/>
            <p:cNvSpPr/>
            <p:nvPr/>
          </p:nvSpPr>
          <p:spPr>
            <a:xfrm>
              <a:off x="6317166" y="5250721"/>
              <a:ext cx="720080" cy="576064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311130" y="3068960"/>
            <a:ext cx="936024" cy="2232248"/>
            <a:chOff x="5436096" y="2060848"/>
            <a:chExt cx="936024" cy="2232248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5652120" y="4005096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Down</a:t>
              </a:r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5796136" y="3429032"/>
              <a:ext cx="288000" cy="288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436096" y="2060848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01550" y="2708960"/>
              <a:ext cx="3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ru-RU" dirty="0"/>
            </a:p>
          </p:txBody>
        </p:sp>
        <p:cxnSp>
          <p:nvCxnSpPr>
            <p:cNvPr id="38" name="Прямая со стрелкой 37"/>
            <p:cNvCxnSpPr>
              <a:stCxn id="36" idx="2"/>
              <a:endCxn id="37" idx="0"/>
            </p:cNvCxnSpPr>
            <p:nvPr/>
          </p:nvCxnSpPr>
          <p:spPr>
            <a:xfrm rot="16200000" flipH="1">
              <a:off x="5649767" y="2495177"/>
              <a:ext cx="360112" cy="674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>
              <a:stCxn id="37" idx="2"/>
              <a:endCxn id="35" idx="0"/>
            </p:cNvCxnSpPr>
            <p:nvPr/>
          </p:nvCxnSpPr>
          <p:spPr>
            <a:xfrm rot="16200000" flipH="1">
              <a:off x="5721807" y="3210703"/>
              <a:ext cx="360072" cy="76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35" idx="4"/>
              <a:endCxn id="34" idx="0"/>
            </p:cNvCxnSpPr>
            <p:nvPr/>
          </p:nvCxnSpPr>
          <p:spPr>
            <a:xfrm rot="16200000" flipH="1">
              <a:off x="5832096" y="3825072"/>
              <a:ext cx="288064" cy="719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6463338" y="2996952"/>
            <a:ext cx="1368072" cy="2120102"/>
            <a:chOff x="6228184" y="2060848"/>
            <a:chExt cx="1368072" cy="2120102"/>
          </a:xfrm>
        </p:grpSpPr>
        <p:sp>
          <p:nvSpPr>
            <p:cNvPr id="42" name="Овал 41"/>
            <p:cNvSpPr/>
            <p:nvPr/>
          </p:nvSpPr>
          <p:spPr>
            <a:xfrm>
              <a:off x="7236296" y="3429032"/>
              <a:ext cx="288000" cy="288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6876256" y="2060848"/>
              <a:ext cx="720000" cy="288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41710" y="2708960"/>
              <a:ext cx="3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ru-RU" dirty="0"/>
            </a:p>
          </p:txBody>
        </p:sp>
        <p:cxnSp>
          <p:nvCxnSpPr>
            <p:cNvPr id="45" name="Прямая со стрелкой 44"/>
            <p:cNvCxnSpPr>
              <a:stCxn id="43" idx="2"/>
              <a:endCxn id="44" idx="0"/>
            </p:cNvCxnSpPr>
            <p:nvPr/>
          </p:nvCxnSpPr>
          <p:spPr>
            <a:xfrm rot="16200000" flipH="1">
              <a:off x="7089927" y="2495177"/>
              <a:ext cx="360112" cy="674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44" idx="2"/>
              <a:endCxn id="42" idx="0"/>
            </p:cNvCxnSpPr>
            <p:nvPr/>
          </p:nvCxnSpPr>
          <p:spPr>
            <a:xfrm rot="16200000" flipH="1">
              <a:off x="7161967" y="3210703"/>
              <a:ext cx="360072" cy="76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Стрелка вправо 46"/>
            <p:cNvSpPr/>
            <p:nvPr/>
          </p:nvSpPr>
          <p:spPr>
            <a:xfrm>
              <a:off x="6228184" y="2852936"/>
              <a:ext cx="720080" cy="576064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8" name="Соединительная линия уступом 27"/>
            <p:cNvCxnSpPr>
              <a:stCxn id="42" idx="4"/>
              <a:endCxn id="43" idx="3"/>
            </p:cNvCxnSpPr>
            <p:nvPr/>
          </p:nvCxnSpPr>
          <p:spPr>
            <a:xfrm rot="5400000" flipH="1" flipV="1">
              <a:off x="6732184" y="2852960"/>
              <a:ext cx="1512184" cy="215960"/>
            </a:xfrm>
            <a:prstGeom prst="bentConnector4">
              <a:avLst>
                <a:gd name="adj1" fmla="val -15117"/>
                <a:gd name="adj2" fmla="val 279035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069702" y="38116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314658" y="2060848"/>
            <a:ext cx="936024" cy="2232248"/>
            <a:chOff x="5436096" y="2060848"/>
            <a:chExt cx="936024" cy="223224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652120" y="4005096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Down</a:t>
              </a:r>
              <a:endParaRPr lang="ru-RU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5796136" y="3429032"/>
              <a:ext cx="288000" cy="288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436096" y="2060848"/>
              <a:ext cx="720000" cy="288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01550" y="2708960"/>
              <a:ext cx="3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ru-RU" dirty="0"/>
            </a:p>
          </p:txBody>
        </p:sp>
        <p:cxnSp>
          <p:nvCxnSpPr>
            <p:cNvPr id="9" name="Прямая со стрелкой 8"/>
            <p:cNvCxnSpPr>
              <a:stCxn id="6" idx="2"/>
              <a:endCxn id="7" idx="0"/>
            </p:cNvCxnSpPr>
            <p:nvPr/>
          </p:nvCxnSpPr>
          <p:spPr>
            <a:xfrm rot="16200000" flipH="1">
              <a:off x="5649767" y="2495177"/>
              <a:ext cx="360112" cy="674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stCxn id="7" idx="2"/>
              <a:endCxn id="5" idx="0"/>
            </p:cNvCxnSpPr>
            <p:nvPr/>
          </p:nvCxnSpPr>
          <p:spPr>
            <a:xfrm rot="16200000" flipH="1">
              <a:off x="5721807" y="3210703"/>
              <a:ext cx="360072" cy="76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5" idx="4"/>
              <a:endCxn id="4" idx="0"/>
            </p:cNvCxnSpPr>
            <p:nvPr/>
          </p:nvCxnSpPr>
          <p:spPr>
            <a:xfrm rot="16200000" flipH="1">
              <a:off x="5832096" y="3825072"/>
              <a:ext cx="288064" cy="719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6325479" y="2060848"/>
            <a:ext cx="1846921" cy="2120102"/>
            <a:chOff x="6228184" y="2060848"/>
            <a:chExt cx="1846921" cy="2120102"/>
          </a:xfrm>
        </p:grpSpPr>
        <p:sp>
          <p:nvSpPr>
            <p:cNvPr id="20" name="Овал 19"/>
            <p:cNvSpPr/>
            <p:nvPr/>
          </p:nvSpPr>
          <p:spPr>
            <a:xfrm>
              <a:off x="7236296" y="3429032"/>
              <a:ext cx="288000" cy="2880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876256" y="2060848"/>
              <a:ext cx="720000" cy="288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</a:t>
              </a:r>
              <a:r>
                <a:rPr lang="en-US" b="1" baseline="-25000" dirty="0" smtClean="0"/>
                <a:t>Up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41710" y="2708960"/>
              <a:ext cx="324000" cy="36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ru-RU" dirty="0"/>
            </a:p>
          </p:txBody>
        </p:sp>
        <p:cxnSp>
          <p:nvCxnSpPr>
            <p:cNvPr id="23" name="Прямая со стрелкой 22"/>
            <p:cNvCxnSpPr>
              <a:stCxn id="21" idx="2"/>
              <a:endCxn id="22" idx="0"/>
            </p:cNvCxnSpPr>
            <p:nvPr/>
          </p:nvCxnSpPr>
          <p:spPr>
            <a:xfrm rot="16200000" flipH="1">
              <a:off x="7089927" y="2495177"/>
              <a:ext cx="360112" cy="674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22" idx="2"/>
              <a:endCxn id="20" idx="0"/>
            </p:cNvCxnSpPr>
            <p:nvPr/>
          </p:nvCxnSpPr>
          <p:spPr>
            <a:xfrm rot="16200000" flipH="1">
              <a:off x="7161967" y="3210703"/>
              <a:ext cx="360072" cy="76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Стрелка вправо 25"/>
            <p:cNvSpPr/>
            <p:nvPr/>
          </p:nvSpPr>
          <p:spPr>
            <a:xfrm>
              <a:off x="6228184" y="2852936"/>
              <a:ext cx="720080" cy="576064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8" name="Соединительная линия уступом 27"/>
            <p:cNvCxnSpPr>
              <a:stCxn id="20" idx="4"/>
              <a:endCxn id="21" idx="3"/>
            </p:cNvCxnSpPr>
            <p:nvPr/>
          </p:nvCxnSpPr>
          <p:spPr>
            <a:xfrm rot="5400000" flipH="1" flipV="1">
              <a:off x="6732184" y="2852960"/>
              <a:ext cx="1512184" cy="215960"/>
            </a:xfrm>
            <a:prstGeom prst="bentConnector4">
              <a:avLst>
                <a:gd name="adj1" fmla="val -15117"/>
                <a:gd name="adj2" fmla="val 279035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069702" y="3811618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</a:t>
              </a:r>
              <a:r>
                <a:rPr lang="en-US" b="1" baseline="-25000" dirty="0" smtClean="0"/>
                <a:t>renaming</a:t>
              </a:r>
              <a:endParaRPr lang="ru-RU" dirty="0"/>
            </a:p>
          </p:txBody>
        </p:sp>
      </p:grpSp>
      <p:sp>
        <p:nvSpPr>
          <p:cNvPr id="68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SCP. Discussion</a:t>
            </a:r>
            <a:endParaRPr lang="ru-RU" dirty="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616624"/>
          </a:xfrm>
        </p:spPr>
        <p:txBody>
          <a:bodyPr/>
          <a:lstStyle/>
          <a:p>
            <a:r>
              <a:rPr lang="en-US" dirty="0" smtClean="0"/>
              <a:t>SCP = Driving + Whistle + Generalization + Folding</a:t>
            </a:r>
          </a:p>
          <a:p>
            <a:r>
              <a:rPr lang="en-US" dirty="0" smtClean="0"/>
              <a:t>Correctness — «+»</a:t>
            </a:r>
          </a:p>
          <a:p>
            <a:r>
              <a:rPr lang="en-US" dirty="0" smtClean="0"/>
              <a:t>Termination — «+»</a:t>
            </a:r>
          </a:p>
          <a:p>
            <a:r>
              <a:rPr lang="en-US" dirty="0" smtClean="0"/>
              <a:t>Problems and fields for improvements</a:t>
            </a:r>
          </a:p>
          <a:p>
            <a:pPr lvl="1"/>
            <a:r>
              <a:rPr lang="en-US" dirty="0" smtClean="0"/>
              <a:t>perfectness — «±»</a:t>
            </a:r>
          </a:p>
          <a:p>
            <a:pPr lvl="1"/>
            <a:r>
              <a:rPr lang="en-US" dirty="0" smtClean="0"/>
              <a:t>robustness — «±»</a:t>
            </a:r>
          </a:p>
          <a:p>
            <a:pPr lvl="1"/>
            <a:r>
              <a:rPr lang="en-US" dirty="0" smtClean="0"/>
              <a:t>managed quality (in terms of size/efficiency of residual program) — «±»</a:t>
            </a:r>
          </a:p>
          <a:p>
            <a:r>
              <a:rPr lang="en-US" dirty="0" smtClean="0"/>
              <a:t>Related works: partial evaluation, partial deduction, deforestation, distillation…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8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74" name="Овал 2173"/>
          <p:cNvSpPr/>
          <p:nvPr/>
        </p:nvSpPr>
        <p:spPr>
          <a:xfrm>
            <a:off x="6851324" y="3573112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1" name="TextBox 2180"/>
          <p:cNvSpPr txBox="1"/>
          <p:nvPr/>
        </p:nvSpPr>
        <p:spPr>
          <a:xfrm>
            <a:off x="6817641" y="3934726"/>
            <a:ext cx="1728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Specialization</a:t>
            </a:r>
            <a:endParaRPr lang="ru-RU" sz="2000" dirty="0"/>
          </a:p>
        </p:txBody>
      </p:sp>
      <p:sp>
        <p:nvSpPr>
          <p:cNvPr id="2175" name="Овал 2174"/>
          <p:cNvSpPr/>
          <p:nvPr/>
        </p:nvSpPr>
        <p:spPr>
          <a:xfrm>
            <a:off x="7006879" y="3141064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9" name="TextBox 2178"/>
          <p:cNvSpPr txBox="1"/>
          <p:nvPr/>
        </p:nvSpPr>
        <p:spPr>
          <a:xfrm>
            <a:off x="7020272" y="3561293"/>
            <a:ext cx="1620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Optimization</a:t>
            </a:r>
            <a:endParaRPr lang="ru-RU" sz="2000" dirty="0"/>
          </a:p>
        </p:txBody>
      </p: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2" name="Прямая со стрелкой 2211"/>
          <p:cNvCxnSpPr/>
          <p:nvPr/>
        </p:nvCxnSpPr>
        <p:spPr>
          <a:xfrm rot="16200000" flipH="1">
            <a:off x="6660232" y="30689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6" name="Прямая со стрелкой 2215"/>
          <p:cNvCxnSpPr/>
          <p:nvPr/>
        </p:nvCxnSpPr>
        <p:spPr>
          <a:xfrm rot="16200000" flipH="1">
            <a:off x="6408204" y="33929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0" name="Овал 2159"/>
          <p:cNvSpPr/>
          <p:nvPr/>
        </p:nvSpPr>
        <p:spPr>
          <a:xfrm>
            <a:off x="5556666" y="2420888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9" name="TextBox 2158"/>
          <p:cNvSpPr txBox="1"/>
          <p:nvPr/>
        </p:nvSpPr>
        <p:spPr>
          <a:xfrm>
            <a:off x="5673896" y="2504619"/>
            <a:ext cx="1296000" cy="46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SCP</a:t>
            </a:r>
            <a:endParaRPr lang="ru-RU" sz="6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cxnSp>
        <p:nvCxnSpPr>
          <p:cNvPr id="2204" name="Прямая со стрелкой 2203"/>
          <p:cNvCxnSpPr/>
          <p:nvPr/>
        </p:nvCxnSpPr>
        <p:spPr>
          <a:xfrm>
            <a:off x="550810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9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232247"/>
          </a:xfrm>
        </p:spPr>
        <p:txBody>
          <a:bodyPr/>
          <a:lstStyle/>
          <a:p>
            <a:r>
              <a:rPr lang="en-US" dirty="0" smtClean="0"/>
              <a:t>Metacomputation.</a:t>
            </a:r>
            <a:br>
              <a:rPr lang="en-US" dirty="0" smtClean="0"/>
            </a:br>
            <a:r>
              <a:rPr lang="en-US" dirty="0" smtClean="0"/>
              <a:t>Language Independence and</a:t>
            </a:r>
            <a:br>
              <a:rPr lang="en-US" dirty="0" smtClean="0"/>
            </a:br>
            <a:r>
              <a:rPr lang="en-US" dirty="0" smtClean="0"/>
              <a:t>Porting to other Languages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Metasystem Transitions Structure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685925" y="4337050"/>
            <a:ext cx="5772150" cy="2044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Control + </a:t>
            </a:r>
            <a:br>
              <a:rPr lang="en-US" dirty="0" smtClean="0"/>
            </a:br>
            <a:r>
              <a:rPr lang="en-US" dirty="0" smtClean="0"/>
              <a:t>	Branching Growth ⇒ </a:t>
            </a:r>
            <a:br>
              <a:rPr lang="en-US" dirty="0" smtClean="0"/>
            </a:br>
            <a:r>
              <a:rPr lang="en-US" dirty="0" smtClean="0"/>
              <a:t>		Metasystem Transition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295636" y="1556792"/>
            <a:ext cx="6552728" cy="2448272"/>
            <a:chOff x="1763688" y="1556792"/>
            <a:chExt cx="6552728" cy="2448272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5364088" y="1556792"/>
              <a:ext cx="2952328" cy="2448272"/>
            </a:xfrm>
            <a:prstGeom prst="roundRect">
              <a:avLst>
                <a:gd name="adj" fmla="val 852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79" name="Группа 78"/>
            <p:cNvGrpSpPr/>
            <p:nvPr/>
          </p:nvGrpSpPr>
          <p:grpSpPr>
            <a:xfrm>
              <a:off x="4211960" y="1700808"/>
              <a:ext cx="3456384" cy="2088232"/>
              <a:chOff x="4211960" y="4653136"/>
              <a:chExt cx="3456384" cy="2088232"/>
            </a:xfrm>
          </p:grpSpPr>
          <p:sp>
            <p:nvSpPr>
              <p:cNvPr id="10" name="Стрелка вправо 9"/>
              <p:cNvSpPr/>
              <p:nvPr/>
            </p:nvSpPr>
            <p:spPr>
              <a:xfrm>
                <a:off x="4211960" y="5265280"/>
                <a:ext cx="972000" cy="684000"/>
              </a:xfrm>
              <a:prstGeom prst="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chemeClr val="tx1"/>
                    </a:solidFill>
                  </a:rPr>
                  <a:t>MST</a:t>
                </a:r>
                <a:endParaRPr lang="ru-RU" sz="2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Группа 77"/>
              <p:cNvGrpSpPr/>
              <p:nvPr/>
            </p:nvGrpSpPr>
            <p:grpSpPr>
              <a:xfrm>
                <a:off x="6012328" y="4653136"/>
                <a:ext cx="1656016" cy="2088232"/>
                <a:chOff x="251688" y="4653136"/>
                <a:chExt cx="1656016" cy="2088232"/>
              </a:xfrm>
            </p:grpSpPr>
            <p:sp>
              <p:nvSpPr>
                <p:cNvPr id="59" name="Скругленный прямоугольник 58"/>
                <p:cNvSpPr/>
                <p:nvPr/>
              </p:nvSpPr>
              <p:spPr>
                <a:xfrm>
                  <a:off x="323696" y="4653136"/>
                  <a:ext cx="1512000" cy="432000"/>
                </a:xfrm>
                <a:prstGeom prst="round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metasystem</a:t>
                  </a:r>
                  <a:endParaRPr lang="ru-RU" sz="2000" dirty="0"/>
                </a:p>
              </p:txBody>
            </p:sp>
            <p:sp>
              <p:nvSpPr>
                <p:cNvPr id="75" name="Скругленный прямоугольник 74"/>
                <p:cNvSpPr/>
                <p:nvPr/>
              </p:nvSpPr>
              <p:spPr>
                <a:xfrm>
                  <a:off x="323612" y="5373216"/>
                  <a:ext cx="1512000" cy="43204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system</a:t>
                  </a:r>
                  <a:endParaRPr lang="ru-RU" sz="2000" dirty="0"/>
                </a:p>
              </p:txBody>
            </p:sp>
            <p:grpSp>
              <p:nvGrpSpPr>
                <p:cNvPr id="63" name="Группа 28"/>
                <p:cNvGrpSpPr/>
                <p:nvPr/>
              </p:nvGrpSpPr>
              <p:grpSpPr>
                <a:xfrm>
                  <a:off x="251688" y="6165304"/>
                  <a:ext cx="1656016" cy="576064"/>
                  <a:chOff x="1475656" y="6165304"/>
                  <a:chExt cx="1656016" cy="576064"/>
                </a:xfrm>
              </p:grpSpPr>
              <p:sp>
                <p:nvSpPr>
                  <p:cNvPr id="68" name="Скругленный прямоугольник 67"/>
                  <p:cNvSpPr/>
                  <p:nvPr/>
                </p:nvSpPr>
                <p:spPr>
                  <a:xfrm>
                    <a:off x="1475656" y="6165304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69" name="Скругленный прямоугольник 68"/>
                  <p:cNvSpPr/>
                  <p:nvPr/>
                </p:nvSpPr>
                <p:spPr>
                  <a:xfrm>
                    <a:off x="1547664" y="6237312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70" name="Скругленный прямоугольник 69"/>
                  <p:cNvSpPr/>
                  <p:nvPr/>
                </p:nvSpPr>
                <p:spPr>
                  <a:xfrm>
                    <a:off x="1619672" y="6309320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</p:grpSp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5508104" y="1700808"/>
              <a:ext cx="2664128" cy="2160240"/>
              <a:chOff x="5508104" y="4653136"/>
              <a:chExt cx="2664128" cy="2160240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6084168" y="4653136"/>
                <a:ext cx="1512000" cy="4320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control</a:t>
                </a:r>
                <a:endParaRPr lang="ru-RU" sz="2000" dirty="0"/>
              </a:p>
            </p:txBody>
          </p:sp>
          <p:grpSp>
            <p:nvGrpSpPr>
              <p:cNvPr id="28" name="Группа 27"/>
              <p:cNvGrpSpPr/>
              <p:nvPr/>
            </p:nvGrpSpPr>
            <p:grpSpPr>
              <a:xfrm>
                <a:off x="6012244" y="5301208"/>
                <a:ext cx="1655848" cy="576064"/>
                <a:chOff x="6012328" y="5445224"/>
                <a:chExt cx="1655848" cy="576064"/>
              </a:xfrm>
            </p:grpSpPr>
            <p:sp>
              <p:nvSpPr>
                <p:cNvPr id="21" name="Скругленный прямоугольник 20"/>
                <p:cNvSpPr/>
                <p:nvPr/>
              </p:nvSpPr>
              <p:spPr>
                <a:xfrm>
                  <a:off x="6012328" y="5445224"/>
                  <a:ext cx="1512000" cy="43204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system</a:t>
                  </a:r>
                  <a:endParaRPr lang="ru-RU" sz="2000" dirty="0"/>
                </a:p>
              </p:txBody>
            </p:sp>
            <p:sp>
              <p:nvSpPr>
                <p:cNvPr id="26" name="Скругленный прямоугольник 25"/>
                <p:cNvSpPr/>
                <p:nvPr/>
              </p:nvSpPr>
              <p:spPr>
                <a:xfrm>
                  <a:off x="6084168" y="5517232"/>
                  <a:ext cx="1512000" cy="43204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system</a:t>
                  </a:r>
                  <a:endParaRPr lang="ru-RU" sz="2000" dirty="0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6156176" y="5589240"/>
                  <a:ext cx="1512000" cy="43204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system</a:t>
                  </a:r>
                  <a:endParaRPr lang="ru-RU" sz="2000" dirty="0"/>
                </a:p>
              </p:txBody>
            </p:sp>
          </p:grpSp>
          <p:grpSp>
            <p:nvGrpSpPr>
              <p:cNvPr id="37" name="Группа 36"/>
              <p:cNvGrpSpPr/>
              <p:nvPr/>
            </p:nvGrpSpPr>
            <p:grpSpPr>
              <a:xfrm>
                <a:off x="5508104" y="6093296"/>
                <a:ext cx="2664128" cy="720080"/>
                <a:chOff x="5508104" y="6093296"/>
                <a:chExt cx="2664128" cy="720080"/>
              </a:xfrm>
            </p:grpSpPr>
            <p:grpSp>
              <p:nvGrpSpPr>
                <p:cNvPr id="22" name="Группа 21"/>
                <p:cNvGrpSpPr/>
                <p:nvPr/>
              </p:nvGrpSpPr>
              <p:grpSpPr>
                <a:xfrm>
                  <a:off x="5508104" y="6093296"/>
                  <a:ext cx="1656016" cy="576064"/>
                  <a:chOff x="1475656" y="6165304"/>
                  <a:chExt cx="1656016" cy="576064"/>
                </a:xfrm>
              </p:grpSpPr>
              <p:sp>
                <p:nvSpPr>
                  <p:cNvPr id="23" name="Скругленный прямоугольник 22"/>
                  <p:cNvSpPr/>
                  <p:nvPr/>
                </p:nvSpPr>
                <p:spPr>
                  <a:xfrm>
                    <a:off x="1475656" y="6165304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24" name="Скругленный прямоугольник 23"/>
                  <p:cNvSpPr/>
                  <p:nvPr/>
                </p:nvSpPr>
                <p:spPr>
                  <a:xfrm>
                    <a:off x="1547664" y="6237312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25" name="Скругленный прямоугольник 24"/>
                  <p:cNvSpPr/>
                  <p:nvPr/>
                </p:nvSpPr>
                <p:spPr>
                  <a:xfrm>
                    <a:off x="1619672" y="6309320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</p:grpSp>
            <p:grpSp>
              <p:nvGrpSpPr>
                <p:cNvPr id="29" name="Группа 28"/>
                <p:cNvGrpSpPr/>
                <p:nvPr/>
              </p:nvGrpSpPr>
              <p:grpSpPr>
                <a:xfrm>
                  <a:off x="6012160" y="6165304"/>
                  <a:ext cx="1656016" cy="576064"/>
                  <a:chOff x="1475656" y="6165304"/>
                  <a:chExt cx="1656016" cy="576064"/>
                </a:xfrm>
              </p:grpSpPr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1475656" y="6165304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1547664" y="6237312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32" name="Скругленный прямоугольник 31"/>
                  <p:cNvSpPr/>
                  <p:nvPr/>
                </p:nvSpPr>
                <p:spPr>
                  <a:xfrm>
                    <a:off x="1619672" y="6309320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</p:grpSp>
            <p:grpSp>
              <p:nvGrpSpPr>
                <p:cNvPr id="33" name="Группа 32"/>
                <p:cNvGrpSpPr/>
                <p:nvPr/>
              </p:nvGrpSpPr>
              <p:grpSpPr>
                <a:xfrm>
                  <a:off x="6516216" y="6237312"/>
                  <a:ext cx="1656016" cy="576064"/>
                  <a:chOff x="1475656" y="6165304"/>
                  <a:chExt cx="1656016" cy="576064"/>
                </a:xfrm>
              </p:grpSpPr>
              <p:sp>
                <p:nvSpPr>
                  <p:cNvPr id="34" name="Скругленный прямоугольник 33"/>
                  <p:cNvSpPr/>
                  <p:nvPr/>
                </p:nvSpPr>
                <p:spPr>
                  <a:xfrm>
                    <a:off x="1475656" y="6165304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35" name="Скругленный прямоугольник 34"/>
                  <p:cNvSpPr/>
                  <p:nvPr/>
                </p:nvSpPr>
                <p:spPr>
                  <a:xfrm>
                    <a:off x="1547664" y="6237312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  <p:sp>
                <p:nvSpPr>
                  <p:cNvPr id="36" name="Скругленный прямоугольник 35"/>
                  <p:cNvSpPr/>
                  <p:nvPr/>
                </p:nvSpPr>
                <p:spPr>
                  <a:xfrm>
                    <a:off x="1619672" y="6309320"/>
                    <a:ext cx="1512000" cy="432048"/>
                  </a:xfrm>
                  <a:prstGeom prst="round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objects</a:t>
                    </a:r>
                    <a:endParaRPr lang="ru-RU" sz="2000" dirty="0"/>
                  </a:p>
                </p:txBody>
              </p:sp>
            </p:grpSp>
          </p:grpSp>
        </p:grpSp>
        <p:sp>
          <p:nvSpPr>
            <p:cNvPr id="57" name="Скругленный прямоугольник 56"/>
            <p:cNvSpPr/>
            <p:nvPr/>
          </p:nvSpPr>
          <p:spPr>
            <a:xfrm>
              <a:off x="1907620" y="2492896"/>
              <a:ext cx="1512000" cy="43204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system</a:t>
              </a:r>
              <a:endParaRPr lang="ru-RU" sz="2000" dirty="0"/>
            </a:p>
          </p:txBody>
        </p:sp>
        <p:grpSp>
          <p:nvGrpSpPr>
            <p:cNvPr id="44" name="Группа 28"/>
            <p:cNvGrpSpPr/>
            <p:nvPr/>
          </p:nvGrpSpPr>
          <p:grpSpPr>
            <a:xfrm>
              <a:off x="1763688" y="3212976"/>
              <a:ext cx="1656016" cy="576064"/>
              <a:chOff x="1475656" y="6165304"/>
              <a:chExt cx="1656016" cy="576064"/>
            </a:xfrm>
          </p:grpSpPr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475656" y="6165304"/>
                <a:ext cx="1512000" cy="43204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objects</a:t>
                </a:r>
                <a:endParaRPr lang="ru-RU" sz="2000" dirty="0"/>
              </a:p>
            </p:txBody>
          </p: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1547664" y="6237312"/>
                <a:ext cx="1512000" cy="43204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objects</a:t>
                </a:r>
                <a:endParaRPr lang="ru-RU" sz="2000" dirty="0"/>
              </a:p>
            </p:txBody>
          </p:sp>
          <p:sp>
            <p:nvSpPr>
              <p:cNvPr id="51" name="Скругленный прямоугольник 50"/>
              <p:cNvSpPr/>
              <p:nvPr/>
            </p:nvSpPr>
            <p:spPr>
              <a:xfrm>
                <a:off x="1619672" y="6309320"/>
                <a:ext cx="1512000" cy="432048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objects</a:t>
                </a:r>
                <a:endParaRPr lang="ru-RU" sz="2000" dirty="0"/>
              </a:p>
            </p:txBody>
          </p:sp>
        </p:grpSp>
      </p:grpSp>
      <p:sp>
        <p:nvSpPr>
          <p:cNvPr id="41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port to other Language?</a:t>
            </a:r>
            <a:endParaRPr lang="ru-RU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L2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in 	=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out</a:t>
            </a:r>
            <a:endParaRPr lang="ru-RU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uraL2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L2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  </a:t>
            </a:r>
            <a:r>
              <a:rPr lang="en-US" dirty="0" smtClean="0"/>
              <a:t>out	= [ in</a:t>
            </a:r>
            <a:r>
              <a:rPr lang="en-US" baseline="-25000" dirty="0" smtClean="0"/>
              <a:t>1</a:t>
            </a:r>
            <a:r>
              <a:rPr lang="en-US" dirty="0" smtClean="0"/>
              <a:t>, in</a:t>
            </a:r>
            <a:r>
              <a:rPr lang="en-US" baseline="-25000" dirty="0" smtClean="0"/>
              <a:t>2</a:t>
            </a:r>
            <a:r>
              <a:rPr lang="en-US" dirty="0" smtClean="0"/>
              <a:t>, … ]</a:t>
            </a:r>
            <a:endParaRPr lang="ru-RU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nanL2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L2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  </a:t>
            </a:r>
            <a:r>
              <a:rPr lang="en-US" dirty="0" smtClean="0"/>
              <a:t> in	= o</a:t>
            </a:r>
            <a:r>
              <a:rPr lang="en-US" baseline="30000" dirty="0" smtClean="0"/>
              <a:t>in</a:t>
            </a:r>
            <a:endParaRPr lang="ru-RU" baseline="30000" dirty="0" smtClean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scpL2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L2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conf	= p’</a:t>
            </a:r>
            <a:r>
              <a:rPr lang="en-US" baseline="-25000" dirty="0" smtClean="0"/>
              <a:t>L2</a:t>
            </a:r>
          </a:p>
          <a:p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How to port to other Language?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40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Porting MC results from L2 to L3</a:t>
            </a:r>
            <a:br>
              <a:rPr lang="en-US" dirty="0" smtClean="0"/>
            </a:br>
            <a:r>
              <a:rPr lang="en-US" dirty="0" smtClean="0"/>
              <a:t>(Language Independence)</a:t>
            </a:r>
            <a:endParaRPr lang="ru-RU" dirty="0"/>
          </a:p>
        </p:txBody>
      </p:sp>
      <p:sp>
        <p:nvSpPr>
          <p:cNvPr id="30723" name="Содержимое 4"/>
          <p:cNvSpPr>
            <a:spLocks noGrp="1"/>
          </p:cNvSpPr>
          <p:nvPr>
            <p:ph idx="1"/>
          </p:nvPr>
        </p:nvSpPr>
        <p:spPr>
          <a:xfrm>
            <a:off x="144016" y="1600200"/>
            <a:ext cx="8892480" cy="4061048"/>
          </a:xfrm>
        </p:spPr>
        <p:txBody>
          <a:bodyPr>
            <a:normAutofit/>
          </a:bodyPr>
          <a:lstStyle/>
          <a:p>
            <a:pPr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r>
              <a:rPr lang="en-US" dirty="0" smtClean="0"/>
              <a:t>intL3</a:t>
            </a:r>
            <a:r>
              <a:rPr lang="en-US" baseline="-25000" dirty="0" smtClean="0"/>
              <a:t>L1	</a:t>
            </a:r>
            <a:r>
              <a:rPr lang="en-US" dirty="0" smtClean="0"/>
              <a:t>(p</a:t>
            </a:r>
            <a:r>
              <a:rPr lang="en-US" baseline="-25000" dirty="0" smtClean="0"/>
              <a:t>L3</a:t>
            </a:r>
            <a:r>
              <a:rPr lang="en-US" dirty="0" smtClean="0"/>
              <a:t>, in) 	=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intL2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intL3</a:t>
            </a:r>
            <a:r>
              <a:rPr lang="en-US" b="1" baseline="-25000" dirty="0" smtClean="0">
                <a:solidFill>
                  <a:srgbClr val="7030A0"/>
                </a:solidFill>
              </a:rPr>
              <a:t>L2</a:t>
            </a:r>
            <a:r>
              <a:rPr lang="en-US" baseline="-25000" dirty="0" smtClean="0"/>
              <a:t>	</a:t>
            </a:r>
            <a:r>
              <a:rPr lang="en-US" dirty="0" smtClean="0"/>
              <a:t>(p</a:t>
            </a:r>
            <a:r>
              <a:rPr lang="en-US" baseline="-25000" dirty="0" smtClean="0"/>
              <a:t>L3</a:t>
            </a:r>
            <a:r>
              <a:rPr lang="en-US" dirty="0" smtClean="0"/>
              <a:t>, in)</a:t>
            </a:r>
            <a:br>
              <a:rPr lang="en-US" dirty="0" smtClean="0"/>
            </a:br>
            <a:endParaRPr lang="ru-RU" dirty="0" smtClean="0"/>
          </a:p>
          <a:p>
            <a:pPr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r>
              <a:rPr lang="en-US" dirty="0" smtClean="0"/>
              <a:t>uraL3</a:t>
            </a:r>
            <a:r>
              <a:rPr lang="en-US" baseline="-25000" dirty="0" smtClean="0"/>
              <a:t>L1	</a:t>
            </a:r>
            <a:r>
              <a:rPr lang="en-US" dirty="0" smtClean="0"/>
              <a:t>p</a:t>
            </a:r>
            <a:r>
              <a:rPr lang="en-US" baseline="-25000" dirty="0" smtClean="0"/>
              <a:t>L3</a:t>
            </a:r>
            <a:r>
              <a:rPr lang="en-US" dirty="0" smtClean="0"/>
              <a:t> x out 	=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uraL2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intL3</a:t>
            </a:r>
            <a:r>
              <a:rPr lang="en-US" b="1" baseline="-25000" dirty="0" smtClean="0">
                <a:solidFill>
                  <a:srgbClr val="7030A0"/>
                </a:solidFill>
              </a:rPr>
              <a:t>L2</a:t>
            </a:r>
            <a:r>
              <a:rPr lang="en-US" baseline="-25000" dirty="0" smtClean="0"/>
              <a:t>	</a:t>
            </a:r>
            <a:r>
              <a:rPr lang="en-US" dirty="0" smtClean="0"/>
              <a:t>(p</a:t>
            </a:r>
            <a:r>
              <a:rPr lang="en-US" baseline="-25000" dirty="0" smtClean="0"/>
              <a:t>L3</a:t>
            </a:r>
            <a:r>
              <a:rPr lang="en-US" dirty="0" smtClean="0"/>
              <a:t>, x) out</a:t>
            </a:r>
          </a:p>
          <a:p>
            <a:pPr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endParaRPr lang="ru-RU" dirty="0" smtClean="0"/>
          </a:p>
          <a:p>
            <a:pPr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r>
              <a:rPr lang="en-US" dirty="0" smtClean="0"/>
              <a:t>nanL3</a:t>
            </a:r>
            <a:r>
              <a:rPr lang="en-US" baseline="-25000" dirty="0" smtClean="0"/>
              <a:t>L1	</a:t>
            </a:r>
            <a:r>
              <a:rPr lang="en-US" dirty="0" smtClean="0"/>
              <a:t>p</a:t>
            </a:r>
            <a:r>
              <a:rPr lang="en-US" baseline="-25000" dirty="0" smtClean="0"/>
              <a:t>L3</a:t>
            </a:r>
            <a:r>
              <a:rPr lang="en-US" dirty="0" smtClean="0"/>
              <a:t> x in	=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nanL2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intL3</a:t>
            </a:r>
            <a:r>
              <a:rPr lang="en-US" b="1" baseline="-25000" dirty="0" smtClean="0">
                <a:solidFill>
                  <a:srgbClr val="7030A0"/>
                </a:solidFill>
              </a:rPr>
              <a:t>L2</a:t>
            </a:r>
            <a:r>
              <a:rPr lang="en-US" baseline="-25000" dirty="0" smtClean="0"/>
              <a:t>	</a:t>
            </a:r>
            <a:r>
              <a:rPr lang="en-US" dirty="0" smtClean="0"/>
              <a:t>(p</a:t>
            </a:r>
            <a:r>
              <a:rPr lang="en-US" baseline="-25000" dirty="0" smtClean="0"/>
              <a:t>L3</a:t>
            </a:r>
            <a:r>
              <a:rPr lang="en-US" dirty="0" smtClean="0"/>
              <a:t>,x) (p</a:t>
            </a:r>
            <a:r>
              <a:rPr lang="en-US" baseline="-25000" dirty="0" smtClean="0"/>
              <a:t>L3</a:t>
            </a:r>
            <a:r>
              <a:rPr lang="en-US" dirty="0" smtClean="0"/>
              <a:t>,in)</a:t>
            </a:r>
          </a:p>
          <a:p>
            <a:pPr lvl="1"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endParaRPr lang="ru-RU" dirty="0" smtClean="0"/>
          </a:p>
          <a:p>
            <a:pPr>
              <a:tabLst>
                <a:tab pos="1700213" algn="l"/>
                <a:tab pos="3317875" algn="l"/>
                <a:tab pos="4935538" algn="l"/>
                <a:tab pos="6189663" algn="l"/>
              </a:tabLst>
            </a:pPr>
            <a:r>
              <a:rPr lang="en-US" dirty="0" smtClean="0"/>
              <a:t>scpL3</a:t>
            </a:r>
            <a:r>
              <a:rPr lang="en-US" baseline="-25000" dirty="0" smtClean="0"/>
              <a:t>L1	</a:t>
            </a:r>
            <a:r>
              <a:rPr lang="en-US" dirty="0" smtClean="0"/>
              <a:t>p</a:t>
            </a:r>
            <a:r>
              <a:rPr lang="en-US" baseline="-25000" dirty="0" smtClean="0"/>
              <a:t>L3</a:t>
            </a:r>
            <a:r>
              <a:rPr lang="en-US" dirty="0" smtClean="0"/>
              <a:t> conf 	=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scpL2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L1</a:t>
            </a:r>
            <a:r>
              <a:rPr lang="en-US" baseline="-25000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intL3</a:t>
            </a:r>
            <a:r>
              <a:rPr lang="en-US" b="1" baseline="-25000" dirty="0" smtClean="0">
                <a:solidFill>
                  <a:srgbClr val="7030A0"/>
                </a:solidFill>
              </a:rPr>
              <a:t>L2</a:t>
            </a:r>
            <a:r>
              <a:rPr lang="en-US" baseline="-25000" dirty="0" smtClean="0"/>
              <a:t>	</a:t>
            </a:r>
            <a:r>
              <a:rPr lang="en-US" dirty="0" smtClean="0"/>
              <a:t>(p</a:t>
            </a:r>
            <a:r>
              <a:rPr lang="en-US" baseline="-25000" dirty="0" smtClean="0"/>
              <a:t>L3</a:t>
            </a:r>
            <a:r>
              <a:rPr lang="en-US" dirty="0" smtClean="0"/>
              <a:t>, conf)</a:t>
            </a:r>
            <a:endParaRPr lang="ru-RU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41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77272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en-US" sz="1100" dirty="0" smtClean="0"/>
              <a:t>[4] Sergei Abramov, Robert </a:t>
            </a:r>
            <a:r>
              <a:rPr lang="en-US" sz="1100" dirty="0" err="1" smtClean="0"/>
              <a:t>Glück</a:t>
            </a:r>
            <a:r>
              <a:rPr lang="ru-RU" sz="1100" dirty="0" smtClean="0"/>
              <a:t> </a:t>
            </a:r>
            <a:r>
              <a:rPr lang="en-US" sz="1100" i="1" dirty="0" smtClean="0"/>
              <a:t>Combining semantics with non-standard interpreter hierarchies</a:t>
            </a:r>
            <a:r>
              <a:rPr lang="en-US" sz="1100" dirty="0" smtClean="0"/>
              <a:t> // Foundations of Software Technology and Theoretical Computer Science. Proceedings (S. </a:t>
            </a:r>
            <a:r>
              <a:rPr lang="en-US" sz="1100" dirty="0" err="1" smtClean="0"/>
              <a:t>Kapoor</a:t>
            </a:r>
            <a:r>
              <a:rPr lang="en-US" sz="1100" dirty="0" smtClean="0"/>
              <a:t> and S. Prasad, eds.), Lecture Notes in Computer Science, Vol. 1974, pp. 201-213, Springer-</a:t>
            </a:r>
            <a:r>
              <a:rPr lang="en-US" sz="1100" dirty="0" err="1" smtClean="0"/>
              <a:t>Verlag</a:t>
            </a:r>
            <a:r>
              <a:rPr lang="en-US" sz="1100" dirty="0" smtClean="0"/>
              <a:t>, 2000</a:t>
            </a:r>
          </a:p>
          <a:p>
            <a:pPr marL="176213" indent="-176213"/>
            <a:r>
              <a:rPr lang="en-US" sz="1100" dirty="0" smtClean="0"/>
              <a:t>[5] Sergei Abramov, Robert </a:t>
            </a:r>
            <a:r>
              <a:rPr lang="en-US" sz="1100" dirty="0" err="1" smtClean="0"/>
              <a:t>Glück</a:t>
            </a:r>
            <a:r>
              <a:rPr lang="ru-RU" sz="1100" dirty="0" smtClean="0"/>
              <a:t> </a:t>
            </a:r>
            <a:r>
              <a:rPr lang="en-US" sz="1100" i="1" dirty="0" smtClean="0"/>
              <a:t>From Standard to Non-Standard Semantics by Semantics Modifiers</a:t>
            </a:r>
            <a:r>
              <a:rPr lang="en-US" sz="1100" dirty="0" smtClean="0"/>
              <a:t> // International Journal of Foundations of Computer Science, Vol. 12. No. 2 (2001) pp. 171-211 World Scientific Publishing Company, 2001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74" name="Овал 2173"/>
          <p:cNvSpPr/>
          <p:nvPr/>
        </p:nvSpPr>
        <p:spPr>
          <a:xfrm>
            <a:off x="6851324" y="3573112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1" name="TextBox 2180"/>
          <p:cNvSpPr txBox="1"/>
          <p:nvPr/>
        </p:nvSpPr>
        <p:spPr>
          <a:xfrm>
            <a:off x="6817641" y="3934726"/>
            <a:ext cx="1728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Specialization</a:t>
            </a:r>
            <a:endParaRPr lang="ru-RU" sz="2000" dirty="0"/>
          </a:p>
        </p:txBody>
      </p:sp>
      <p:sp>
        <p:nvSpPr>
          <p:cNvPr id="2175" name="Овал 2174"/>
          <p:cNvSpPr/>
          <p:nvPr/>
        </p:nvSpPr>
        <p:spPr>
          <a:xfrm>
            <a:off x="7006879" y="3141064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9" name="TextBox 2178"/>
          <p:cNvSpPr txBox="1"/>
          <p:nvPr/>
        </p:nvSpPr>
        <p:spPr>
          <a:xfrm>
            <a:off x="7020272" y="3561293"/>
            <a:ext cx="1620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Optimization</a:t>
            </a:r>
            <a:endParaRPr lang="ru-RU" sz="2000" dirty="0"/>
          </a:p>
        </p:txBody>
      </p: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2" name="Прямая со стрелкой 2211"/>
          <p:cNvCxnSpPr/>
          <p:nvPr/>
        </p:nvCxnSpPr>
        <p:spPr>
          <a:xfrm rot="16200000" flipH="1">
            <a:off x="6660232" y="30689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6" name="Прямая со стрелкой 2215"/>
          <p:cNvCxnSpPr/>
          <p:nvPr/>
        </p:nvCxnSpPr>
        <p:spPr>
          <a:xfrm rot="16200000" flipH="1">
            <a:off x="6408204" y="33929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0" name="Овал 2159"/>
          <p:cNvSpPr/>
          <p:nvPr/>
        </p:nvSpPr>
        <p:spPr>
          <a:xfrm>
            <a:off x="5556666" y="2420888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9" name="TextBox 2158"/>
          <p:cNvSpPr txBox="1"/>
          <p:nvPr/>
        </p:nvSpPr>
        <p:spPr>
          <a:xfrm>
            <a:off x="5673896" y="2504619"/>
            <a:ext cx="1296000" cy="46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SCP</a:t>
            </a:r>
            <a:endParaRPr lang="ru-RU" sz="6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cxnSp>
        <p:nvCxnSpPr>
          <p:cNvPr id="2204" name="Прямая со стрелкой 2203"/>
          <p:cNvCxnSpPr/>
          <p:nvPr/>
        </p:nvCxnSpPr>
        <p:spPr>
          <a:xfrm>
            <a:off x="550810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8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74" name="Овал 2173"/>
          <p:cNvSpPr/>
          <p:nvPr/>
        </p:nvSpPr>
        <p:spPr>
          <a:xfrm>
            <a:off x="6851324" y="3573112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1" name="TextBox 2180"/>
          <p:cNvSpPr txBox="1"/>
          <p:nvPr/>
        </p:nvSpPr>
        <p:spPr>
          <a:xfrm>
            <a:off x="6817641" y="3934726"/>
            <a:ext cx="1728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Specialization</a:t>
            </a:r>
            <a:endParaRPr lang="ru-RU" sz="2000" dirty="0"/>
          </a:p>
        </p:txBody>
      </p:sp>
      <p:sp>
        <p:nvSpPr>
          <p:cNvPr id="2175" name="Овал 2174"/>
          <p:cNvSpPr/>
          <p:nvPr/>
        </p:nvSpPr>
        <p:spPr>
          <a:xfrm>
            <a:off x="7006879" y="3141064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9" name="TextBox 2178"/>
          <p:cNvSpPr txBox="1"/>
          <p:nvPr/>
        </p:nvSpPr>
        <p:spPr>
          <a:xfrm>
            <a:off x="7020272" y="3561293"/>
            <a:ext cx="1620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Optimization</a:t>
            </a:r>
            <a:endParaRPr lang="ru-RU" sz="2000" dirty="0"/>
          </a:p>
        </p:txBody>
      </p: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2" name="Прямая со стрелкой 2211"/>
          <p:cNvCxnSpPr/>
          <p:nvPr/>
        </p:nvCxnSpPr>
        <p:spPr>
          <a:xfrm rot="16200000" flipH="1">
            <a:off x="6660232" y="30689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6" name="Прямая со стрелкой 2215"/>
          <p:cNvCxnSpPr/>
          <p:nvPr/>
        </p:nvCxnSpPr>
        <p:spPr>
          <a:xfrm rot="16200000" flipH="1">
            <a:off x="6408204" y="33929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0" name="Овал 2159"/>
          <p:cNvSpPr/>
          <p:nvPr/>
        </p:nvSpPr>
        <p:spPr>
          <a:xfrm>
            <a:off x="5556666" y="2420888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9" name="TextBox 2158"/>
          <p:cNvSpPr txBox="1"/>
          <p:nvPr/>
        </p:nvSpPr>
        <p:spPr>
          <a:xfrm>
            <a:off x="5673896" y="2504619"/>
            <a:ext cx="1296000" cy="46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SCP</a:t>
            </a:r>
            <a:endParaRPr lang="ru-RU" sz="6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cxnSp>
        <p:nvCxnSpPr>
          <p:cNvPr id="2204" name="Прямая со стрелкой 2203"/>
          <p:cNvCxnSpPr/>
          <p:nvPr/>
        </p:nvCxnSpPr>
        <p:spPr>
          <a:xfrm>
            <a:off x="550810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grpSp>
        <p:nvGrpSpPr>
          <p:cNvPr id="7" name="Группа 2147"/>
          <p:cNvGrpSpPr/>
          <p:nvPr/>
        </p:nvGrpSpPr>
        <p:grpSpPr>
          <a:xfrm>
            <a:off x="5180384" y="5013176"/>
            <a:ext cx="1767880" cy="1041611"/>
            <a:chOff x="2228056" y="5013176"/>
            <a:chExt cx="1767880" cy="1041611"/>
          </a:xfrm>
        </p:grpSpPr>
        <p:sp>
          <p:nvSpPr>
            <p:cNvPr id="2149" name="Овал 2148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0" name="TextBox 2149"/>
            <p:cNvSpPr txBox="1"/>
            <p:nvPr/>
          </p:nvSpPr>
          <p:spPr>
            <a:xfrm>
              <a:off x="2228056" y="5039124"/>
              <a:ext cx="1764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Neighborhood</a:t>
              </a:r>
            </a:p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Testing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cxnSp>
        <p:nvCxnSpPr>
          <p:cNvPr id="2198" name="Прямая со стрелкой 2197"/>
          <p:cNvCxnSpPr/>
          <p:nvPr/>
        </p:nvCxnSpPr>
        <p:spPr>
          <a:xfrm rot="16200000" flipH="1">
            <a:off x="5508104" y="46531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232247"/>
          </a:xfrm>
        </p:spPr>
        <p:txBody>
          <a:bodyPr/>
          <a:lstStyle/>
          <a:p>
            <a:r>
              <a:rPr lang="en-US" dirty="0" smtClean="0"/>
              <a:t>Metacomputation.</a:t>
            </a:r>
            <a:br>
              <a:rPr lang="en-US" dirty="0" smtClean="0"/>
            </a:br>
            <a:r>
              <a:rPr lang="en-US" dirty="0" smtClean="0"/>
              <a:t>Self-Application as a Way to Unlimited Evolution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44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05959" y="4941168"/>
            <a:ext cx="3960440" cy="576064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Metacomputation.  Self-application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73325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smtClean="0"/>
              <a:t>scpL2</a:t>
            </a:r>
            <a:r>
              <a:rPr lang="en-US" b="1" baseline="-25000" dirty="0" smtClean="0"/>
              <a:t>L1</a:t>
            </a:r>
            <a:r>
              <a:rPr lang="en-US" b="1" dirty="0" smtClean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p</a:t>
            </a:r>
            <a:r>
              <a:rPr lang="en-US" b="1" baseline="-25000" dirty="0" smtClean="0"/>
              <a:t>L2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conf  = p’</a:t>
            </a:r>
            <a:r>
              <a:rPr lang="en-US" b="1" baseline="-25000" dirty="0" smtClean="0"/>
              <a:t>L2</a:t>
            </a:r>
          </a:p>
          <a:p>
            <a:r>
              <a:rPr lang="en-US" dirty="0" smtClean="0"/>
              <a:t>Direct self-application: </a:t>
            </a:r>
            <a:r>
              <a:rPr lang="en-US" b="1" dirty="0" smtClean="0"/>
              <a:t>L1 = L2 = L</a:t>
            </a:r>
          </a:p>
          <a:p>
            <a:pPr algn="ctr">
              <a:buNone/>
            </a:pPr>
            <a:r>
              <a:rPr lang="en-US" b="1" dirty="0" err="1" smtClean="0"/>
              <a:t>scpL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 </a:t>
            </a:r>
            <a:r>
              <a:rPr lang="ru-RU" b="1" dirty="0" smtClean="0"/>
              <a:t> 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/>
              <a:t>conf  = </a:t>
            </a:r>
            <a:r>
              <a:rPr lang="en-US" b="1" dirty="0" err="1" smtClean="0"/>
              <a:t>p’</a:t>
            </a:r>
            <a:r>
              <a:rPr lang="en-US" b="1" baseline="-25000" dirty="0" err="1" smtClean="0"/>
              <a:t>L</a:t>
            </a:r>
            <a:endParaRPr lang="en-US" b="1" dirty="0" smtClean="0"/>
          </a:p>
          <a:p>
            <a:r>
              <a:rPr lang="en-US" dirty="0" smtClean="0"/>
              <a:t>Simple example: self-application of a (L→L/L)-specializer </a:t>
            </a:r>
            <a:r>
              <a:rPr lang="en-US" b="1" dirty="0" smtClean="0"/>
              <a:t>spec</a:t>
            </a:r>
            <a:r>
              <a:rPr lang="en-US" b="1" dirty="0" smtClean="0">
                <a:sym typeface="Symbol" pitchFamily="18" charset="2"/>
              </a:rPr>
              <a:t></a:t>
            </a:r>
            <a:r>
              <a:rPr lang="en-US" b="1" dirty="0" smtClean="0"/>
              <a:t> </a:t>
            </a:r>
            <a:r>
              <a:rPr lang="en-US" b="1" dirty="0" smtClean="0">
                <a:sym typeface="Symbol" pitchFamily="18" charset="2"/>
              </a:rPr>
              <a:t>P</a:t>
            </a:r>
            <a:r>
              <a:rPr lang="en-US" b="1" baseline="-25000" dirty="0" smtClean="0">
                <a:sym typeface="Symbol" pitchFamily="18" charset="2"/>
              </a:rPr>
              <a:t>L</a:t>
            </a:r>
            <a:r>
              <a:rPr lang="en-US" b="1" dirty="0" smtClean="0">
                <a:sym typeface="Symbol" pitchFamily="18" charset="2"/>
              </a:rPr>
              <a:t>:</a:t>
            </a:r>
            <a:br>
              <a:rPr lang="en-US" b="1" dirty="0" smtClean="0">
                <a:sym typeface="Symbol" pitchFamily="18" charset="2"/>
              </a:rPr>
            </a:br>
            <a:r>
              <a:rPr lang="en-US" b="1" dirty="0" smtClean="0">
                <a:sym typeface="Symbol" pitchFamily="18" charset="2"/>
              </a:rPr>
              <a:t>		</a:t>
            </a:r>
            <a:r>
              <a:rPr lang="en-US" b="1" dirty="0" smtClean="0">
                <a:sym typeface="Symbol"/>
              </a:rPr>
              <a:t></a:t>
            </a:r>
            <a:r>
              <a:rPr lang="en-US" sz="2800" b="1" dirty="0" err="1" smtClean="0"/>
              <a:t>p</a:t>
            </a:r>
            <a:r>
              <a:rPr lang="en-US" sz="2800" b="1" dirty="0" err="1" smtClean="0">
                <a:sym typeface="Symbol" pitchFamily="18" charset="2"/>
              </a:rPr>
              <a:t>P</a:t>
            </a:r>
            <a:r>
              <a:rPr lang="en-US" sz="2800" b="1" baseline="-25000" dirty="0" err="1" smtClean="0">
                <a:sym typeface="Symbol" pitchFamily="18" charset="2"/>
              </a:rPr>
              <a:t>L</a:t>
            </a:r>
            <a:r>
              <a:rPr lang="en-US" sz="2800" b="1" baseline="-25000" dirty="0" smtClean="0">
                <a:sym typeface="Symbol" pitchFamily="18" charset="2"/>
              </a:rPr>
              <a:t>	 </a:t>
            </a:r>
            <a:r>
              <a:rPr lang="en-US" sz="2800" b="1" dirty="0" smtClean="0">
                <a:sym typeface="Symbol" pitchFamily="18" charset="2"/>
              </a:rPr>
              <a:t>  </a:t>
            </a:r>
            <a:r>
              <a:rPr lang="en-US" b="1" dirty="0" smtClean="0">
                <a:sym typeface="Symbol"/>
              </a:rPr>
              <a:t></a:t>
            </a:r>
            <a:r>
              <a:rPr lang="en-US" sz="2800" b="1" dirty="0" smtClean="0"/>
              <a:t>d</a:t>
            </a:r>
            <a:r>
              <a:rPr lang="en-US" sz="2800" b="1" baseline="-25000" dirty="0" smtClean="0"/>
              <a:t>1</a:t>
            </a:r>
            <a:r>
              <a:rPr lang="en-US" sz="2800" b="1" dirty="0" smtClean="0">
                <a:sym typeface="Symbol" pitchFamily="18" charset="2"/>
              </a:rPr>
              <a:t>D  spec(p, d</a:t>
            </a:r>
            <a:r>
              <a:rPr lang="en-US" sz="2800" b="1" baseline="-25000" dirty="0" smtClean="0">
                <a:sym typeface="Symbol" pitchFamily="18" charset="2"/>
              </a:rPr>
              <a:t>1</a:t>
            </a:r>
            <a:r>
              <a:rPr lang="en-US" sz="2800" b="1" dirty="0" smtClean="0">
                <a:sym typeface="Symbol" pitchFamily="18" charset="2"/>
              </a:rPr>
              <a:t>) = </a:t>
            </a:r>
            <a:r>
              <a:rPr lang="en-US" sz="2800" b="1" dirty="0" smtClean="0">
                <a:sym typeface="SymbolProp BT"/>
              </a:rPr>
              <a:t>p’</a:t>
            </a:r>
            <a:r>
              <a:rPr lang="en-US" sz="2800" b="1" baseline="-25000" dirty="0" smtClean="0">
                <a:sym typeface="SymbolProp BT"/>
              </a:rPr>
              <a:t> </a:t>
            </a:r>
            <a:r>
              <a:rPr lang="en-US" sz="2800" b="1" dirty="0" smtClean="0">
                <a:sym typeface="Symbol" pitchFamily="18" charset="2"/>
              </a:rPr>
              <a:t>P</a:t>
            </a:r>
            <a:r>
              <a:rPr lang="en-US" sz="2800" b="1" baseline="-25000" dirty="0" smtClean="0">
                <a:sym typeface="Symbol" pitchFamily="18" charset="2"/>
              </a:rPr>
              <a:t>L</a:t>
            </a:r>
            <a:r>
              <a:rPr lang="en-US" sz="2800" b="1" dirty="0" smtClean="0">
                <a:sym typeface="Symbol" pitchFamily="18" charset="2"/>
              </a:rPr>
              <a:t> :</a:t>
            </a:r>
            <a:br>
              <a:rPr lang="en-US" sz="2800" b="1" dirty="0" smtClean="0">
                <a:sym typeface="Symbol" pitchFamily="18" charset="2"/>
              </a:rPr>
            </a:br>
            <a:r>
              <a:rPr lang="en-US" sz="2800" b="1" dirty="0" smtClean="0">
                <a:sym typeface="Symbol" pitchFamily="18" charset="2"/>
              </a:rPr>
              <a:t>			   </a:t>
            </a:r>
            <a:r>
              <a:rPr lang="en-US" b="1" dirty="0" smtClean="0">
                <a:sym typeface="Symbol"/>
              </a:rPr>
              <a:t></a:t>
            </a:r>
            <a:r>
              <a:rPr lang="en-US" sz="2800" b="1" dirty="0" smtClean="0"/>
              <a:t>d</a:t>
            </a:r>
            <a:r>
              <a:rPr lang="en-US" sz="2800" b="1" baseline="-25000" dirty="0" smtClean="0"/>
              <a:t>2</a:t>
            </a:r>
            <a:r>
              <a:rPr lang="en-US" sz="2800" b="1" dirty="0" smtClean="0">
                <a:sym typeface="Symbol" pitchFamily="18" charset="2"/>
              </a:rPr>
              <a:t>D  ( p (d</a:t>
            </a:r>
            <a:r>
              <a:rPr lang="en-US" sz="2800" b="1" baseline="-25000" dirty="0" smtClean="0">
                <a:sym typeface="Symbol" pitchFamily="18" charset="2"/>
              </a:rPr>
              <a:t>1 </a:t>
            </a:r>
            <a:r>
              <a:rPr lang="en-US" sz="2800" b="1" dirty="0" smtClean="0">
                <a:sym typeface="Symbol" pitchFamily="18" charset="2"/>
              </a:rPr>
              <a:t>, d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" pitchFamily="18" charset="2"/>
              </a:rPr>
              <a:t>) = p’ d</a:t>
            </a:r>
            <a:r>
              <a:rPr lang="en-US" sz="2800" b="1" baseline="-25000" dirty="0" smtClean="0">
                <a:sym typeface="Symbol" pitchFamily="18" charset="2"/>
              </a:rPr>
              <a:t>2</a:t>
            </a:r>
            <a:r>
              <a:rPr lang="en-US" sz="2800" b="1" dirty="0" smtClean="0">
                <a:sym typeface="SymbolProp BT"/>
              </a:rPr>
              <a:t>)</a:t>
            </a:r>
            <a:br>
              <a:rPr lang="en-US" sz="2800" b="1" dirty="0" smtClean="0">
                <a:sym typeface="SymbolProp BT"/>
              </a:rPr>
            </a:br>
            <a:endParaRPr lang="en-US" sz="2800" b="1" dirty="0" smtClean="0">
              <a:sym typeface="SymbolProp BT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Briefly the same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	</a:t>
            </a:r>
            <a:r>
              <a:rPr lang="en-US" b="1" dirty="0" smtClean="0">
                <a:sym typeface="Symbol"/>
              </a:rPr>
              <a:t> </a:t>
            </a:r>
            <a:r>
              <a:rPr lang="en-US" b="1" dirty="0" smtClean="0"/>
              <a:t>p</a:t>
            </a:r>
            <a:r>
              <a:rPr lang="en-US" b="1" dirty="0" smtClean="0">
                <a:sym typeface="Symbol" pitchFamily="18" charset="2"/>
              </a:rPr>
              <a:t>P</a:t>
            </a:r>
            <a:r>
              <a:rPr lang="en-US" b="1" baseline="-25000" dirty="0" smtClean="0">
                <a:sym typeface="Symbol" pitchFamily="18" charset="2"/>
              </a:rPr>
              <a:t>L</a:t>
            </a:r>
            <a:r>
              <a:rPr lang="en-US" b="1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</a:t>
            </a:r>
            <a:r>
              <a:rPr lang="en-US" b="1" dirty="0" smtClean="0"/>
              <a:t>d</a:t>
            </a:r>
            <a:r>
              <a:rPr lang="en-US" b="1" baseline="-25000" dirty="0" smtClean="0"/>
              <a:t>1 </a:t>
            </a:r>
            <a:r>
              <a:rPr lang="en-US" b="1" dirty="0" smtClean="0">
                <a:sym typeface="Symbol" pitchFamily="18" charset="2"/>
              </a:rPr>
              <a:t>, d</a:t>
            </a:r>
            <a:r>
              <a:rPr lang="en-US" b="1" baseline="-25000" dirty="0" smtClean="0">
                <a:sym typeface="Symbol" pitchFamily="18" charset="2"/>
              </a:rPr>
              <a:t>2</a:t>
            </a:r>
            <a:r>
              <a:rPr lang="en-US" b="1" dirty="0" smtClean="0">
                <a:sym typeface="Symbol" pitchFamily="18" charset="2"/>
              </a:rPr>
              <a:t>D   p (d</a:t>
            </a:r>
            <a:r>
              <a:rPr lang="en-US" b="1" baseline="-25000" dirty="0" smtClean="0">
                <a:sym typeface="Symbol" pitchFamily="18" charset="2"/>
              </a:rPr>
              <a:t>1 </a:t>
            </a:r>
            <a:r>
              <a:rPr lang="en-US" b="1" dirty="0" smtClean="0">
                <a:sym typeface="Symbol" pitchFamily="18" charset="2"/>
              </a:rPr>
              <a:t>, d</a:t>
            </a:r>
            <a:r>
              <a:rPr lang="en-US" b="1" baseline="-25000" dirty="0" smtClean="0">
                <a:sym typeface="Symbol" pitchFamily="18" charset="2"/>
              </a:rPr>
              <a:t>2</a:t>
            </a:r>
            <a:r>
              <a:rPr lang="en-US" b="1" dirty="0" smtClean="0">
                <a:sym typeface="Symbol" pitchFamily="18" charset="2"/>
              </a:rPr>
              <a:t>)</a:t>
            </a:r>
            <a:r>
              <a:rPr lang="ru-RU" b="1" dirty="0" smtClean="0">
                <a:sym typeface="Symbol" pitchFamily="18" charset="2"/>
              </a:rPr>
              <a:t>  =  </a:t>
            </a:r>
            <a:r>
              <a:rPr lang="en-US" b="1" dirty="0" smtClean="0">
                <a:solidFill>
                  <a:srgbClr val="006600"/>
                </a:solidFill>
                <a:sym typeface="Symbol" pitchFamily="18" charset="2"/>
              </a:rPr>
              <a:t>spec(p, d</a:t>
            </a:r>
            <a:r>
              <a:rPr lang="en-US" b="1" baseline="-25000" dirty="0" smtClean="0">
                <a:solidFill>
                  <a:srgbClr val="006600"/>
                </a:solidFill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r>
              <a:rPr lang="ru-RU" b="1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d</a:t>
            </a:r>
            <a:r>
              <a:rPr lang="en-US" b="1" baseline="-25000" dirty="0" smtClean="0">
                <a:sym typeface="Symbol" pitchFamily="18" charset="2"/>
              </a:rPr>
              <a:t>2</a:t>
            </a:r>
            <a:br>
              <a:rPr lang="en-US" b="1" baseline="-25000" dirty="0" smtClean="0">
                <a:sym typeface="Symbol" pitchFamily="18" charset="2"/>
              </a:rPr>
            </a:br>
            <a:endParaRPr lang="en-US" b="1" baseline="-25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A non-trivial specializer can be realized by a supercompiler: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spec(p, d</a:t>
            </a:r>
            <a:r>
              <a:rPr lang="en-US" b="1" baseline="-25000" dirty="0" smtClean="0"/>
              <a:t>1</a:t>
            </a:r>
            <a:r>
              <a:rPr lang="en-US" b="1" dirty="0" smtClean="0"/>
              <a:t>) = scp p (x,d</a:t>
            </a:r>
            <a:r>
              <a:rPr lang="en-US" b="1" baseline="-25000" dirty="0" smtClean="0"/>
              <a:t>1</a:t>
            </a:r>
            <a:r>
              <a:rPr lang="en-US" b="1" dirty="0" smtClean="0"/>
              <a:t>)</a:t>
            </a:r>
            <a:endParaRPr lang="ru-RU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323528" y="1124744"/>
            <a:ext cx="4824536" cy="3600400"/>
          </a:xfrm>
          <a:prstGeom prst="roundRect">
            <a:avLst>
              <a:gd name="adj" fmla="val 4217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8024" y="2204864"/>
            <a:ext cx="4284000" cy="2520280"/>
          </a:xfrm>
          <a:prstGeom prst="roundRect">
            <a:avLst>
              <a:gd name="adj" fmla="val 421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Futamura Projections (1971)</a:t>
            </a:r>
            <a:endParaRPr lang="ru-RU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Symbol" pitchFamily="18" charset="2"/>
              </a:rPr>
              <a:t>Let </a:t>
            </a:r>
            <a:r>
              <a:rPr lang="en-US" b="1" dirty="0" smtClean="0"/>
              <a:t>p</a:t>
            </a:r>
            <a:r>
              <a:rPr lang="en-US" b="1" dirty="0" smtClean="0">
                <a:sym typeface="Symbol" pitchFamily="18" charset="2"/>
              </a:rPr>
              <a:t>P</a:t>
            </a:r>
            <a:r>
              <a:rPr lang="en-US" b="1" baseline="-25000" dirty="0" smtClean="0">
                <a:sym typeface="Symbol" pitchFamily="18" charset="2"/>
              </a:rPr>
              <a:t>L1 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int </a:t>
            </a:r>
            <a:r>
              <a:rPr lang="ru-RU" dirty="0" smtClean="0">
                <a:sym typeface="Symbol"/>
              </a:rPr>
              <a:t>— </a:t>
            </a:r>
            <a:r>
              <a:rPr lang="en-US" dirty="0" smtClean="0">
                <a:sym typeface="Symbol"/>
              </a:rPr>
              <a:t>L1/L-interpreter</a:t>
            </a:r>
            <a:endParaRPr lang="en-US" dirty="0" smtClean="0">
              <a:sym typeface="Symbol" pitchFamily="18" charset="2"/>
            </a:endParaRPr>
          </a:p>
          <a:p>
            <a:r>
              <a:rPr lang="en-US" b="1" dirty="0" smtClean="0">
                <a:sym typeface="Symbol" pitchFamily="18" charset="2"/>
              </a:rPr>
              <a:t>p d =</a:t>
            </a:r>
            <a:r>
              <a:rPr lang="en-US" b="1" dirty="0" smtClean="0">
                <a:sym typeface="SymbolProp BT"/>
              </a:rPr>
              <a:t> </a:t>
            </a:r>
            <a:r>
              <a:rPr lang="en-US" b="1" dirty="0" smtClean="0">
                <a:sym typeface="Symbol" pitchFamily="18" charset="2"/>
              </a:rPr>
              <a:t>int(p, d) =</a:t>
            </a:r>
            <a:br>
              <a:rPr lang="en-US" b="1" dirty="0" smtClean="0">
                <a:sym typeface="Symbol" pitchFamily="18" charset="2"/>
              </a:rPr>
            </a:br>
            <a:endParaRPr lang="en-US" b="1" dirty="0" smtClean="0">
              <a:sym typeface="Symbol" pitchFamily="18" charset="2"/>
            </a:endParaRPr>
          </a:p>
          <a:p>
            <a:pPr>
              <a:buFont typeface="Stars1"/>
              <a:buNone/>
            </a:pPr>
            <a:r>
              <a:rPr lang="en-US" dirty="0" smtClean="0"/>
              <a:t>  	      </a:t>
            </a:r>
            <a:r>
              <a:rPr lang="en-US" b="1" dirty="0" smtClean="0">
                <a:solidFill>
                  <a:srgbClr val="006600"/>
                </a:solidFill>
              </a:rPr>
              <a:t>spec(int, p)</a:t>
            </a:r>
            <a:r>
              <a:rPr lang="en-US" b="1" dirty="0" smtClean="0"/>
              <a:t> d =</a:t>
            </a:r>
            <a:br>
              <a:rPr lang="en-US" b="1" dirty="0" smtClean="0"/>
            </a:br>
            <a:endParaRPr lang="en-US" dirty="0" smtClean="0"/>
          </a:p>
          <a:p>
            <a:pPr>
              <a:buFont typeface="Stars1"/>
              <a:buNone/>
            </a:pPr>
            <a:r>
              <a:rPr lang="en-US" dirty="0" smtClean="0"/>
              <a:t>  	      </a:t>
            </a:r>
            <a:r>
              <a:rPr lang="en-US" b="1" dirty="0" smtClean="0">
                <a:solidFill>
                  <a:srgbClr val="006600"/>
                </a:solidFill>
              </a:rPr>
              <a:t>spec(spec, int)</a:t>
            </a:r>
            <a:r>
              <a:rPr lang="en-US" b="1" dirty="0" smtClean="0"/>
              <a:t> p d =</a:t>
            </a:r>
            <a:br>
              <a:rPr lang="en-US" b="1" dirty="0" smtClean="0"/>
            </a:br>
            <a:endParaRPr lang="ru-RU" dirty="0" smtClean="0"/>
          </a:p>
          <a:p>
            <a:pPr>
              <a:buFont typeface="Stars1"/>
              <a:buNone/>
            </a:pPr>
            <a:r>
              <a:rPr lang="ru-RU" b="1" dirty="0" smtClean="0"/>
              <a:t>   	</a:t>
            </a:r>
            <a:r>
              <a:rPr lang="en-US" b="1" dirty="0" smtClean="0"/>
              <a:t>      </a:t>
            </a:r>
            <a:r>
              <a:rPr lang="en-US" b="1" dirty="0" smtClean="0">
                <a:solidFill>
                  <a:srgbClr val="006600"/>
                </a:solidFill>
              </a:rPr>
              <a:t>spec(spec, spec)</a:t>
            </a:r>
            <a:r>
              <a:rPr lang="en-US" b="1" dirty="0" smtClean="0"/>
              <a:t> int p d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 smtClean="0"/>
          </a:p>
          <a:p>
            <a:r>
              <a:rPr lang="en-US" dirty="0" smtClean="0"/>
              <a:t>A good illustration that </a:t>
            </a:r>
            <a:r>
              <a:rPr lang="en-US" b="1" dirty="0" smtClean="0"/>
              <a:t>self-application is a way to unlimited evolution</a:t>
            </a:r>
            <a:r>
              <a:rPr lang="en-US" dirty="0" smtClean="0"/>
              <a:t> in the world of programs</a:t>
            </a:r>
            <a:endParaRPr lang="en-US" b="1" dirty="0" smtClean="0"/>
          </a:p>
          <a:p>
            <a:r>
              <a:rPr lang="en-US" dirty="0" smtClean="0"/>
              <a:t>Almost fifteen years between </a:t>
            </a:r>
            <a:r>
              <a:rPr lang="ru-RU" dirty="0" smtClean="0"/>
              <a:t>«</a:t>
            </a:r>
            <a:r>
              <a:rPr lang="en-US" i="1" dirty="0" smtClean="0"/>
              <a:t>this is theoretically possible (1971)</a:t>
            </a:r>
            <a:r>
              <a:rPr lang="ru-RU" dirty="0" smtClean="0"/>
              <a:t>»</a:t>
            </a:r>
            <a:r>
              <a:rPr lang="en-US" dirty="0" smtClean="0"/>
              <a:t> and </a:t>
            </a:r>
            <a:r>
              <a:rPr lang="ru-RU" dirty="0" smtClean="0"/>
              <a:t>«</a:t>
            </a:r>
            <a:r>
              <a:rPr lang="en-US" i="1" dirty="0" smtClean="0"/>
              <a:t>this is done in practice (1985)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en-US" dirty="0" smtClean="0"/>
              <a:t>Touch stone for specializers</a:t>
            </a:r>
          </a:p>
          <a:p>
            <a:endParaRPr lang="en-US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860496" y="3850162"/>
            <a:ext cx="4176000" cy="75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  <a:t>spec(spec, spec) = compgen</a:t>
            </a:r>
            <a:b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  <a:t>        </a:t>
            </a:r>
            <a:r>
              <a:rPr lang="ru-RU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—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compilers generator</a:t>
            </a:r>
            <a:endParaRPr lang="en-US" sz="2700" baseline="-25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496" y="2359766"/>
            <a:ext cx="4176000" cy="75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  <a:t>spec(int, p) = p’</a:t>
            </a:r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ru-RU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—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result of</a:t>
            </a:r>
            <a:b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  (L1→L)-compilation of </a:t>
            </a:r>
            <a:r>
              <a:rPr lang="en-US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</a:t>
            </a:r>
            <a:endParaRPr lang="en-US" sz="2700" b="1" baseline="-25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496" y="3104964"/>
            <a:ext cx="4176000" cy="75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  <a:t>spec(spec, int) = comp</a:t>
            </a:r>
            <a:b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</a:rPr>
              <a:t>        </a:t>
            </a:r>
            <a:r>
              <a:rPr lang="ru-RU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— 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(L1→L/L)-compiler</a:t>
            </a:r>
            <a:endParaRPr lang="en-US" sz="2700" baseline="-25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Futamura Projections</a:t>
            </a:r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4704"/>
            <a:ext cx="6948264" cy="626469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Yoshihiko Futamura found the first two projections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Y. Futamura: </a:t>
            </a:r>
            <a:r>
              <a:rPr lang="en-US" i="1" dirty="0" smtClean="0"/>
              <a:t>Partial Evaluation of Computation Process — An approach to a Compiler-Compiler</a:t>
            </a:r>
            <a:r>
              <a:rPr lang="en-US" dirty="0" smtClean="0"/>
              <a:t>, 1971</a:t>
            </a:r>
            <a:br>
              <a:rPr lang="en-US" dirty="0" smtClean="0"/>
            </a:br>
            <a:endParaRPr lang="ru-RU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Turchin discovered (~1972–1974) all three projections (independently of Futamura), but could not publish this result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fact has been published for the first time in an article by Academician Ershov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Neil D. Jones, DIKU, 198</a:t>
            </a:r>
            <a:r>
              <a:rPr lang="ru-RU" dirty="0" smtClean="0"/>
              <a:t>5</a:t>
            </a:r>
            <a:r>
              <a:rPr lang="en-US" dirty="0" smtClean="0"/>
              <a:t>: first self-applicable specializer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Specializer was good enough to realize all three projections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code of compilers generator was strange, confusing and unreadable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Sergei A. Romanenko</a:t>
            </a:r>
            <a:r>
              <a:rPr lang="ru-RU" dirty="0" smtClean="0"/>
              <a:t>,</a:t>
            </a:r>
            <a:r>
              <a:rPr lang="en-US" dirty="0" smtClean="0"/>
              <a:t> KIAM, </a:t>
            </a:r>
            <a:r>
              <a:rPr lang="ru-RU" dirty="0" smtClean="0"/>
              <a:t>1987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Specializer has been rewritten and deeply improved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code of compilers generator was clear and understandable</a:t>
            </a:r>
            <a:br>
              <a:rPr lang="en-US" dirty="0" smtClean="0"/>
            </a:b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Компьютерра «Турчин и другие...»</a:t>
            </a:r>
          </a:p>
          <a:p>
            <a:pPr lvl="1">
              <a:lnSpc>
                <a:spcPct val="90000"/>
              </a:lnSpc>
            </a:pPr>
            <a:r>
              <a:rPr lang="ru-RU" dirty="0" smtClean="0">
                <a:hlinkClick r:id="rId3"/>
              </a:rPr>
              <a:t>http://offline.computerra.ru/2001/402/10913/</a:t>
            </a:r>
            <a:r>
              <a:rPr lang="ru-RU" dirty="0" smtClean="0"/>
              <a:t>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105940" y="152400"/>
            <a:ext cx="1872000" cy="6516960"/>
            <a:chOff x="7105940" y="152400"/>
            <a:chExt cx="1872000" cy="6516960"/>
          </a:xfrm>
        </p:grpSpPr>
        <p:pic>
          <p:nvPicPr>
            <p:cNvPr id="36869" name="Picture 12" descr="Yoshi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06109" y="152400"/>
              <a:ext cx="1871662" cy="198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13" descr="Neil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06109" y="2286757"/>
              <a:ext cx="1871662" cy="178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Abramov Sergei\Desktop\188886_1003461601410_1070956892_13609_4351_n.jpg"/>
            <p:cNvPicPr>
              <a:picLocks noChangeAspect="1" noChangeArrowheads="1"/>
            </p:cNvPicPr>
            <p:nvPr/>
          </p:nvPicPr>
          <p:blipFill>
            <a:blip r:embed="rId6" cstate="print"/>
            <a:srcRect l="13072" t="3659" r="4140" b="34137"/>
            <a:stretch>
              <a:fillRect/>
            </a:stretch>
          </p:blipFill>
          <p:spPr bwMode="auto">
            <a:xfrm>
              <a:off x="7105940" y="4221088"/>
              <a:ext cx="1872000" cy="2448272"/>
            </a:xfrm>
            <a:prstGeom prst="rect">
              <a:avLst/>
            </a:prstGeom>
            <a:noFill/>
          </p:spPr>
        </p:pic>
      </p:grpSp>
      <p:sp>
        <p:nvSpPr>
          <p:cNvPr id="10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47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ая выноска 11"/>
          <p:cNvSpPr/>
          <p:nvPr/>
        </p:nvSpPr>
        <p:spPr>
          <a:xfrm>
            <a:off x="2267744" y="1916832"/>
            <a:ext cx="2880320" cy="360040"/>
          </a:xfrm>
          <a:prstGeom prst="wedgeRectCallout">
            <a:avLst>
              <a:gd name="adj1" fmla="val 17490"/>
              <a:gd name="adj2" fmla="val 101805"/>
            </a:avLst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08112"/>
          </a:xfrm>
        </p:spPr>
        <p:txBody>
          <a:bodyPr/>
          <a:lstStyle/>
          <a:p>
            <a:r>
              <a:rPr lang="en-US" dirty="0" smtClean="0"/>
              <a:t>Theory vs. Practice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Futamura Projections are based on direct self-application, and </a:t>
            </a:r>
            <a:r>
              <a:rPr lang="en-US" b="1" dirty="0" smtClean="0"/>
              <a:t>spec</a:t>
            </a:r>
            <a:r>
              <a:rPr lang="en-US" dirty="0" smtClean="0"/>
              <a:t> should be available as source code in the target language: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/>
              <a:t>spec(         ,           ) = …</a:t>
            </a:r>
          </a:p>
          <a:p>
            <a:pPr lvl="1"/>
            <a:r>
              <a:rPr lang="en-US" dirty="0" smtClean="0"/>
              <a:t>The approach is clear in theory but very difficult in practice</a:t>
            </a:r>
          </a:p>
          <a:p>
            <a:pPr lvl="1"/>
            <a:r>
              <a:rPr lang="en-US" dirty="0" smtClean="0"/>
              <a:t>A practical implementation was important as a proof that the theory works</a:t>
            </a:r>
          </a:p>
          <a:p>
            <a:r>
              <a:rPr lang="en-US" dirty="0" smtClean="0"/>
              <a:t>A simpler</a:t>
            </a:r>
            <a:r>
              <a:rPr lang="ru-RU" dirty="0" smtClean="0"/>
              <a:t> </a:t>
            </a:r>
            <a:r>
              <a:rPr lang="en-US" dirty="0" smtClean="0"/>
              <a:t>approach </a:t>
            </a:r>
            <a:r>
              <a:rPr lang="ru-RU" dirty="0" smtClean="0"/>
              <a:t>— </a:t>
            </a:r>
            <a:r>
              <a:rPr lang="en-US" dirty="0" smtClean="0"/>
              <a:t>using a supercompiler </a:t>
            </a:r>
            <a:r>
              <a:rPr lang="en-US" b="1" dirty="0" smtClean="0"/>
              <a:t>scp</a:t>
            </a:r>
            <a:r>
              <a:rPr lang="en-US" b="1" baseline="-25000" dirty="0" smtClean="0"/>
              <a:t>1</a:t>
            </a:r>
            <a:r>
              <a:rPr lang="en-US" dirty="0" smtClean="0"/>
              <a:t> inside a supercompiler </a:t>
            </a:r>
            <a:r>
              <a:rPr lang="en-US" b="1" dirty="0" smtClean="0"/>
              <a:t>scp</a:t>
            </a:r>
            <a:r>
              <a:rPr lang="en-US" b="1" baseline="-25000" dirty="0" smtClean="0"/>
              <a:t>2</a:t>
            </a:r>
            <a:r>
              <a:rPr lang="en-US" dirty="0" smtClean="0"/>
              <a:t> as </a:t>
            </a:r>
            <a:r>
              <a:rPr lang="ru-RU" dirty="0" smtClean="0"/>
              <a:t>«</a:t>
            </a:r>
            <a:r>
              <a:rPr lang="en-US" dirty="0" smtClean="0"/>
              <a:t>black box</a:t>
            </a:r>
            <a:r>
              <a:rPr lang="ru-RU" dirty="0" smtClean="0"/>
              <a:t>» — </a:t>
            </a:r>
            <a:r>
              <a:rPr lang="en-US" dirty="0" smtClean="0"/>
              <a:t>the source code</a:t>
            </a:r>
            <a:r>
              <a:rPr lang="ru-RU" dirty="0" smtClean="0"/>
              <a:t> (</a:t>
            </a:r>
            <a:r>
              <a:rPr lang="en-US" b="1" dirty="0" smtClean="0"/>
              <a:t>scp</a:t>
            </a:r>
            <a:r>
              <a:rPr lang="en-US" b="1" baseline="-25000" dirty="0" smtClean="0"/>
              <a:t>1</a:t>
            </a:r>
            <a:r>
              <a:rPr lang="ru-RU" dirty="0" smtClean="0"/>
              <a:t>) </a:t>
            </a:r>
            <a:r>
              <a:rPr lang="en-US" dirty="0" smtClean="0"/>
              <a:t>may not be available. This approach:</a:t>
            </a:r>
          </a:p>
          <a:p>
            <a:pPr lvl="1"/>
            <a:r>
              <a:rPr lang="en-US" dirty="0" smtClean="0"/>
              <a:t>will be discussed at the second lecture</a:t>
            </a:r>
          </a:p>
          <a:p>
            <a:pPr lvl="1"/>
            <a:r>
              <a:rPr lang="en-US" dirty="0" smtClean="0"/>
              <a:t>has not been considered so far</a:t>
            </a:r>
          </a:p>
          <a:p>
            <a:pPr lvl="1"/>
            <a:r>
              <a:rPr lang="en-US" dirty="0" smtClean="0"/>
              <a:t>is simpler in practice but provides interesting results</a:t>
            </a:r>
          </a:p>
          <a:p>
            <a:r>
              <a:rPr lang="en-US" dirty="0" smtClean="0"/>
              <a:t>Anyway, both approaches are metasystem transitions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48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2036" y="2283564"/>
            <a:ext cx="82747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latin typeface="+mj-lt"/>
              </a:rPr>
              <a:t>spec</a:t>
            </a:r>
            <a:endParaRPr lang="ru-RU" sz="27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4832" y="2287758"/>
            <a:ext cx="82747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latin typeface="+mn-lt"/>
              </a:rPr>
              <a:t>spec</a:t>
            </a:r>
            <a:endParaRPr lang="ru-RU" sz="2700" b="1" dirty="0">
              <a:latin typeface="+mn-lt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2267744" y="1916832"/>
            <a:ext cx="2880320" cy="360040"/>
          </a:xfrm>
          <a:prstGeom prst="wedgeRectCallout">
            <a:avLst>
              <a:gd name="adj1" fmla="val -16902"/>
              <a:gd name="adj2" fmla="val 92734"/>
            </a:avLst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 smtClean="0">
                <a:solidFill>
                  <a:schemeClr val="tx1"/>
                </a:solidFill>
              </a:rPr>
              <a:t>Just </a:t>
            </a:r>
            <a:r>
              <a:rPr lang="ru-RU" sz="2700" b="1" dirty="0" smtClean="0">
                <a:solidFill>
                  <a:schemeClr val="tx1"/>
                </a:solidFill>
              </a:rPr>
              <a:t>«</a:t>
            </a:r>
            <a:r>
              <a:rPr lang="en-US" sz="2700" b="1" dirty="0" smtClean="0">
                <a:solidFill>
                  <a:schemeClr val="tx1"/>
                </a:solidFill>
              </a:rPr>
              <a:t>Plug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8140" y="1844824"/>
            <a:ext cx="13217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latin typeface="+mn-lt"/>
              </a:rPr>
              <a:t>&amp; Pray</a:t>
            </a:r>
            <a:r>
              <a:rPr lang="ru-RU" sz="2700" b="1" dirty="0" smtClean="0">
                <a:latin typeface="+mn-lt"/>
              </a:rPr>
              <a:t>»</a:t>
            </a:r>
            <a:endParaRPr lang="ru-RU" sz="27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184575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dirty="0" smtClean="0"/>
              <a:t>More Powerful</a:t>
            </a:r>
            <a:br>
              <a:rPr lang="en-US" dirty="0" smtClean="0"/>
            </a:br>
            <a:r>
              <a:rPr lang="en-US" dirty="0" smtClean="0"/>
              <a:t>Self-Application Techniques?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Details Will be Discussed</a:t>
            </a:r>
            <a:br>
              <a:rPr lang="en-US" dirty="0" smtClean="0"/>
            </a:br>
            <a:r>
              <a:rPr lang="en-US" dirty="0" smtClean="0"/>
              <a:t>in the Next Lesson…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А </a:t>
            </a:r>
            <a:r>
              <a:rPr lang="en-US" b="0" dirty="0" smtClean="0"/>
              <a:t>Gentle Introduction</a:t>
            </a:r>
            <a:br>
              <a:rPr lang="en-US" b="0" dirty="0" smtClean="0"/>
            </a:br>
            <a:r>
              <a:rPr lang="en-US" b="0" dirty="0" smtClean="0"/>
              <a:t>(by Simple Examples)</a:t>
            </a:r>
            <a:endParaRPr lang="ru-RU" b="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59228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50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008112"/>
          </a:xfrm>
        </p:spPr>
        <p:txBody>
          <a:bodyPr rtlCol="0">
            <a:normAutofit/>
          </a:bodyPr>
          <a:lstStyle/>
          <a:p>
            <a:pPr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en-US" dirty="0" smtClean="0"/>
              <a:t>Metacomputation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980728"/>
            <a:ext cx="9036496" cy="58772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use MST-theory to provide an evolution in the world of programs</a:t>
            </a:r>
            <a:endParaRPr lang="ru-RU" dirty="0" smtClean="0"/>
          </a:p>
          <a:p>
            <a:r>
              <a:rPr lang="en-US" b="1" dirty="0" smtClean="0"/>
              <a:t>Metacomputation</a:t>
            </a:r>
            <a:r>
              <a:rPr lang="en-US" dirty="0" smtClean="0"/>
              <a:t> is the result of this approach</a:t>
            </a:r>
            <a:endParaRPr lang="ru-RU" dirty="0" smtClean="0"/>
          </a:p>
          <a:p>
            <a:r>
              <a:rPr lang="ru-RU" b="1" dirty="0" smtClean="0"/>
              <a:t>М</a:t>
            </a:r>
            <a:r>
              <a:rPr lang="en-US" b="1" dirty="0" err="1" smtClean="0"/>
              <a:t>etaprograms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r>
              <a:rPr lang="en-US" dirty="0" smtClean="0"/>
              <a:t> constructive metasystems for programs</a:t>
            </a:r>
            <a:r>
              <a:rPr lang="ru-RU" dirty="0" smtClean="0"/>
              <a:t> — </a:t>
            </a:r>
            <a:r>
              <a:rPr lang="en-US" dirty="0" smtClean="0"/>
              <a:t>borrow metasystem structure and metasystem features from the MST-theory</a:t>
            </a:r>
            <a:endParaRPr lang="ru-RU" dirty="0" smtClean="0"/>
          </a:p>
          <a:p>
            <a:r>
              <a:rPr lang="en-US" b="1" dirty="0" smtClean="0"/>
              <a:t>Metaprograms</a:t>
            </a:r>
            <a:r>
              <a:rPr lang="en-US" dirty="0" smtClean="0"/>
              <a:t> work over programs</a:t>
            </a:r>
            <a:r>
              <a:rPr lang="ru-RU" dirty="0" smtClean="0"/>
              <a:t>:</a:t>
            </a:r>
            <a:r>
              <a:rPr lang="en-US" dirty="0" smtClean="0"/>
              <a:t> analyze programs, transform programs, control programs, etc</a:t>
            </a:r>
            <a:r>
              <a:rPr lang="ru-RU" dirty="0" smtClean="0"/>
              <a:t>.</a:t>
            </a:r>
          </a:p>
          <a:p>
            <a:pPr lvl="1"/>
            <a:r>
              <a:rPr lang="en-US" dirty="0" smtClean="0"/>
              <a:t>programs are considered as objects of analysis, control, transformation…</a:t>
            </a:r>
            <a:endParaRPr lang="ru-RU" dirty="0" smtClean="0"/>
          </a:p>
          <a:p>
            <a:r>
              <a:rPr lang="en-US" b="1" dirty="0" smtClean="0"/>
              <a:t>Metaprograms usually operate with sets</a:t>
            </a:r>
            <a:r>
              <a:rPr lang="en-US" dirty="0" smtClean="0"/>
              <a:t> of data</a:t>
            </a:r>
          </a:p>
          <a:p>
            <a:pPr lvl="1"/>
            <a:r>
              <a:rPr lang="en-US" dirty="0" smtClean="0"/>
              <a:t>More precise: with constructive representations of such sets</a:t>
            </a:r>
          </a:p>
          <a:p>
            <a:r>
              <a:rPr lang="en-US" b="1" dirty="0" smtClean="0"/>
              <a:t>Self-Application </a:t>
            </a:r>
            <a:r>
              <a:rPr lang="ru-RU" b="1" dirty="0" smtClean="0"/>
              <a:t>— </a:t>
            </a:r>
            <a:r>
              <a:rPr lang="en-US" b="1" dirty="0" smtClean="0"/>
              <a:t>conditions of unlimited evolution</a:t>
            </a:r>
            <a:r>
              <a:rPr lang="en-US" dirty="0" smtClean="0"/>
              <a:t> in world of programs</a:t>
            </a:r>
            <a:r>
              <a:rPr lang="ru-RU" dirty="0" smtClean="0"/>
              <a:t> — </a:t>
            </a:r>
            <a:r>
              <a:rPr lang="en-US" dirty="0" smtClean="0"/>
              <a:t>possibility to perform metasystem transition over some metaprogram</a:t>
            </a:r>
          </a:p>
          <a:p>
            <a:pPr lvl="1"/>
            <a:r>
              <a:rPr lang="en-US" dirty="0" smtClean="0"/>
              <a:t>to apply one metaprogram to the another metaprogram (or the same)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51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008112"/>
          </a:xfrm>
        </p:spPr>
        <p:txBody>
          <a:bodyPr/>
          <a:lstStyle/>
          <a:p>
            <a:r>
              <a:rPr lang="en-US" dirty="0" smtClean="0"/>
              <a:t>Metacomputation</a:t>
            </a:r>
            <a:endParaRPr lang="ru-RU" dirty="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Metacomputation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an area of the computer science and programming practice devoted to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developing of methods of </a:t>
            </a:r>
            <a:r>
              <a:rPr lang="en-US" b="1" dirty="0" smtClean="0"/>
              <a:t>program analysis</a:t>
            </a:r>
            <a:r>
              <a:rPr lang="en-US" dirty="0" smtClean="0"/>
              <a:t> and </a:t>
            </a:r>
            <a:r>
              <a:rPr lang="en-US" b="1" dirty="0" smtClean="0"/>
              <a:t>program transformation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due to implementation of constructive metasystems</a:t>
            </a:r>
            <a:r>
              <a:rPr lang="en-US" dirty="0" smtClean="0"/>
              <a:t> (metaprograms) over programs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Metacomputation</a:t>
            </a:r>
            <a:endParaRPr lang="ru-RU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Subjects: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How to implement constructive metasystems (metaprograms) over programs?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to support some program analysis method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to support some program transformation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How to use them?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to solve some problem of the computer science or programming practice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/>
              <a:t>Features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b="1" dirty="0" smtClean="0"/>
              <a:t>Semantics-based and Process-oriented approach</a:t>
            </a:r>
            <a:r>
              <a:rPr lang="en-US" dirty="0" smtClean="0"/>
              <a:t> to the program analysis and transformation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dirty="0" smtClean="0"/>
              <a:t>Metaprogram </a:t>
            </a:r>
            <a:r>
              <a:rPr lang="en-US" b="1" dirty="0" smtClean="0"/>
              <a:t>m</a:t>
            </a:r>
            <a:r>
              <a:rPr lang="en-US" dirty="0" smtClean="0"/>
              <a:t> «supervises</a:t>
            </a:r>
            <a:r>
              <a:rPr lang="ru-RU" dirty="0" smtClean="0"/>
              <a:t>»</a:t>
            </a:r>
            <a:r>
              <a:rPr lang="en-US" dirty="0" smtClean="0"/>
              <a:t> the process of computation for a given program </a:t>
            </a:r>
            <a:r>
              <a:rPr lang="en-US" b="1" dirty="0" smtClean="0"/>
              <a:t>p</a:t>
            </a:r>
            <a:r>
              <a:rPr lang="en-US" dirty="0" smtClean="0"/>
              <a:t> and a given input </a:t>
            </a:r>
            <a:r>
              <a:rPr lang="en-US" b="1" dirty="0" smtClean="0"/>
              <a:t>d</a:t>
            </a:r>
            <a:r>
              <a:rPr lang="en-US" dirty="0" smtClean="0"/>
              <a:t> (or for a given set of inputs </a:t>
            </a:r>
            <a:r>
              <a:rPr lang="en-US" b="1" dirty="0" smtClean="0"/>
              <a:t>x</a:t>
            </a:r>
            <a:r>
              <a:rPr lang="en-US" dirty="0" smtClean="0"/>
              <a:t>) and controls this  process </a:t>
            </a:r>
            <a:endParaRPr lang="ru-RU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US" b="1" dirty="0" smtClean="0"/>
              <a:t>Language independent approach</a:t>
            </a:r>
            <a:r>
              <a:rPr lang="en-US" dirty="0" smtClean="0"/>
              <a:t> </a:t>
            </a:r>
            <a:endParaRPr lang="ru-RU" dirty="0" smtClean="0"/>
          </a:p>
          <a:p>
            <a:pPr lvl="3" fontAlgn="auto">
              <a:spcAft>
                <a:spcPts val="0"/>
              </a:spcAft>
              <a:defRPr/>
            </a:pPr>
            <a:r>
              <a:rPr lang="en-US" dirty="0" smtClean="0"/>
              <a:t>Metacomputation can be defined (or even just ported) for any programming language </a:t>
            </a:r>
          </a:p>
          <a:p>
            <a:pPr lvl="3" fontAlgn="auto">
              <a:spcAft>
                <a:spcPts val="0"/>
              </a:spcAft>
              <a:defRPr/>
            </a:pPr>
            <a:r>
              <a:rPr lang="en-US" dirty="0" smtClean="0"/>
              <a:t>Moreover  V. Turchin talked about more general things: </a:t>
            </a:r>
            <a:r>
              <a:rPr lang="ru-RU" dirty="0" smtClean="0"/>
              <a:t>«…</a:t>
            </a:r>
            <a:r>
              <a:rPr lang="en-US" dirty="0" smtClean="0"/>
              <a:t>formal linguistic models…</a:t>
            </a:r>
            <a:r>
              <a:rPr lang="ru-RU" dirty="0" smtClean="0"/>
              <a:t>»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52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74" name="Овал 2173"/>
          <p:cNvSpPr/>
          <p:nvPr/>
        </p:nvSpPr>
        <p:spPr>
          <a:xfrm>
            <a:off x="6851324" y="3573112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1" name="TextBox 2180"/>
          <p:cNvSpPr txBox="1"/>
          <p:nvPr/>
        </p:nvSpPr>
        <p:spPr>
          <a:xfrm>
            <a:off x="6817641" y="3934726"/>
            <a:ext cx="1728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Specialization</a:t>
            </a:r>
            <a:endParaRPr lang="ru-RU" sz="2000" dirty="0"/>
          </a:p>
        </p:txBody>
      </p:sp>
      <p:sp>
        <p:nvSpPr>
          <p:cNvPr id="2175" name="Овал 2174"/>
          <p:cNvSpPr/>
          <p:nvPr/>
        </p:nvSpPr>
        <p:spPr>
          <a:xfrm>
            <a:off x="7006879" y="3141064"/>
            <a:ext cx="1656000" cy="86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79" name="TextBox 2178"/>
          <p:cNvSpPr txBox="1"/>
          <p:nvPr/>
        </p:nvSpPr>
        <p:spPr>
          <a:xfrm>
            <a:off x="7020272" y="3561293"/>
            <a:ext cx="1620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Optimization</a:t>
            </a:r>
            <a:endParaRPr lang="ru-RU" sz="2000" dirty="0"/>
          </a:p>
        </p:txBody>
      </p: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2" name="Прямая со стрелкой 2211"/>
          <p:cNvCxnSpPr/>
          <p:nvPr/>
        </p:nvCxnSpPr>
        <p:spPr>
          <a:xfrm rot="16200000" flipH="1">
            <a:off x="6660232" y="30689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6" name="Прямая со стрелкой 2215"/>
          <p:cNvCxnSpPr/>
          <p:nvPr/>
        </p:nvCxnSpPr>
        <p:spPr>
          <a:xfrm rot="16200000" flipH="1">
            <a:off x="6408204" y="33929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0" name="Овал 2159"/>
          <p:cNvSpPr/>
          <p:nvPr/>
        </p:nvSpPr>
        <p:spPr>
          <a:xfrm>
            <a:off x="5556666" y="2420888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9" name="TextBox 2158"/>
          <p:cNvSpPr txBox="1"/>
          <p:nvPr/>
        </p:nvSpPr>
        <p:spPr>
          <a:xfrm>
            <a:off x="5673896" y="2504619"/>
            <a:ext cx="1296000" cy="46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SCP</a:t>
            </a:r>
            <a:endParaRPr lang="ru-RU" sz="6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cxnSp>
        <p:nvCxnSpPr>
          <p:cNvPr id="2204" name="Прямая со стрелкой 2203"/>
          <p:cNvCxnSpPr/>
          <p:nvPr/>
        </p:nvCxnSpPr>
        <p:spPr>
          <a:xfrm>
            <a:off x="550810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grpSp>
        <p:nvGrpSpPr>
          <p:cNvPr id="15" name="Группа 2147"/>
          <p:cNvGrpSpPr/>
          <p:nvPr/>
        </p:nvGrpSpPr>
        <p:grpSpPr>
          <a:xfrm>
            <a:off x="5180384" y="5013176"/>
            <a:ext cx="1767880" cy="1041611"/>
            <a:chOff x="2228056" y="5013176"/>
            <a:chExt cx="1767880" cy="1041611"/>
          </a:xfrm>
        </p:grpSpPr>
        <p:sp>
          <p:nvSpPr>
            <p:cNvPr id="2149" name="Овал 2148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0" name="TextBox 2149"/>
            <p:cNvSpPr txBox="1"/>
            <p:nvPr/>
          </p:nvSpPr>
          <p:spPr>
            <a:xfrm>
              <a:off x="2228056" y="5039124"/>
              <a:ext cx="1764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Neighborhood</a:t>
              </a:r>
            </a:p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Testing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cxnSp>
        <p:nvCxnSpPr>
          <p:cNvPr id="2198" name="Прямая со стрелкой 2197"/>
          <p:cNvCxnSpPr/>
          <p:nvPr/>
        </p:nvCxnSpPr>
        <p:spPr>
          <a:xfrm rot="16200000" flipH="1">
            <a:off x="5508104" y="46531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/>
          <a:lstStyle/>
          <a:p>
            <a:r>
              <a:rPr lang="en-US" dirty="0" smtClean="0"/>
              <a:t> Metacomputation: The Big Picture</a:t>
            </a:r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25438" y="1862138"/>
            <a:ext cx="8567738" cy="4878388"/>
          </a:xfrm>
          <a:custGeom>
            <a:avLst/>
            <a:gdLst/>
            <a:ahLst/>
            <a:cxnLst>
              <a:cxn ang="0">
                <a:pos x="16179" y="1538"/>
              </a:cxn>
              <a:cxn ang="0">
                <a:pos x="16096" y="2352"/>
              </a:cxn>
              <a:cxn ang="0">
                <a:pos x="15934" y="3141"/>
              </a:cxn>
              <a:cxn ang="0">
                <a:pos x="15696" y="3901"/>
              </a:cxn>
              <a:cxn ang="0">
                <a:pos x="15388" y="4627"/>
              </a:cxn>
              <a:cxn ang="0">
                <a:pos x="15014" y="5314"/>
              </a:cxn>
              <a:cxn ang="0">
                <a:pos x="14576" y="5960"/>
              </a:cxn>
              <a:cxn ang="0">
                <a:pos x="14081" y="6561"/>
              </a:cxn>
              <a:cxn ang="0">
                <a:pos x="13532" y="7111"/>
              </a:cxn>
              <a:cxn ang="0">
                <a:pos x="12931" y="7606"/>
              </a:cxn>
              <a:cxn ang="0">
                <a:pos x="12285" y="8043"/>
              </a:cxn>
              <a:cxn ang="0">
                <a:pos x="11598" y="8418"/>
              </a:cxn>
              <a:cxn ang="0">
                <a:pos x="10872" y="8726"/>
              </a:cxn>
              <a:cxn ang="0">
                <a:pos x="10113" y="8964"/>
              </a:cxn>
              <a:cxn ang="0">
                <a:pos x="9324" y="9126"/>
              </a:cxn>
              <a:cxn ang="0">
                <a:pos x="8511" y="9209"/>
              </a:cxn>
              <a:cxn ang="0">
                <a:pos x="7680" y="9209"/>
              </a:cxn>
              <a:cxn ang="0">
                <a:pos x="6867" y="9126"/>
              </a:cxn>
              <a:cxn ang="0">
                <a:pos x="6078" y="8964"/>
              </a:cxn>
              <a:cxn ang="0">
                <a:pos x="5320" y="8726"/>
              </a:cxn>
              <a:cxn ang="0">
                <a:pos x="4594" y="8418"/>
              </a:cxn>
              <a:cxn ang="0">
                <a:pos x="3907" y="8043"/>
              </a:cxn>
              <a:cxn ang="0">
                <a:pos x="3260" y="7606"/>
              </a:cxn>
              <a:cxn ang="0">
                <a:pos x="2660" y="7111"/>
              </a:cxn>
              <a:cxn ang="0">
                <a:pos x="2111" y="6561"/>
              </a:cxn>
              <a:cxn ang="0">
                <a:pos x="1615" y="5960"/>
              </a:cxn>
              <a:cxn ang="0">
                <a:pos x="1177" y="5314"/>
              </a:cxn>
              <a:cxn ang="0">
                <a:pos x="803" y="4627"/>
              </a:cxn>
              <a:cxn ang="0">
                <a:pos x="495" y="3901"/>
              </a:cxn>
              <a:cxn ang="0">
                <a:pos x="258" y="3141"/>
              </a:cxn>
              <a:cxn ang="0">
                <a:pos x="96" y="2352"/>
              </a:cxn>
              <a:cxn ang="0">
                <a:pos x="13" y="1538"/>
              </a:cxn>
              <a:cxn ang="0">
                <a:pos x="0" y="0"/>
              </a:cxn>
              <a:cxn ang="0">
                <a:pos x="16189" y="1123"/>
              </a:cxn>
            </a:cxnLst>
            <a:rect l="0" t="0" r="r" b="b"/>
            <a:pathLst>
              <a:path w="16189" h="9219">
                <a:moveTo>
                  <a:pt x="16189" y="1123"/>
                </a:moveTo>
                <a:lnTo>
                  <a:pt x="16179" y="1538"/>
                </a:lnTo>
                <a:lnTo>
                  <a:pt x="16147" y="1948"/>
                </a:lnTo>
                <a:lnTo>
                  <a:pt x="16096" y="2352"/>
                </a:lnTo>
                <a:lnTo>
                  <a:pt x="16024" y="2750"/>
                </a:lnTo>
                <a:lnTo>
                  <a:pt x="15934" y="3141"/>
                </a:lnTo>
                <a:lnTo>
                  <a:pt x="15824" y="3525"/>
                </a:lnTo>
                <a:lnTo>
                  <a:pt x="15696" y="3901"/>
                </a:lnTo>
                <a:lnTo>
                  <a:pt x="15551" y="4268"/>
                </a:lnTo>
                <a:lnTo>
                  <a:pt x="15388" y="4627"/>
                </a:lnTo>
                <a:lnTo>
                  <a:pt x="15209" y="4975"/>
                </a:lnTo>
                <a:lnTo>
                  <a:pt x="15014" y="5314"/>
                </a:lnTo>
                <a:lnTo>
                  <a:pt x="14803" y="5643"/>
                </a:lnTo>
                <a:lnTo>
                  <a:pt x="14576" y="5960"/>
                </a:lnTo>
                <a:lnTo>
                  <a:pt x="14335" y="6266"/>
                </a:lnTo>
                <a:lnTo>
                  <a:pt x="14081" y="6561"/>
                </a:lnTo>
                <a:lnTo>
                  <a:pt x="13813" y="6842"/>
                </a:lnTo>
                <a:lnTo>
                  <a:pt x="13532" y="7111"/>
                </a:lnTo>
                <a:lnTo>
                  <a:pt x="13237" y="7366"/>
                </a:lnTo>
                <a:lnTo>
                  <a:pt x="12931" y="7606"/>
                </a:lnTo>
                <a:lnTo>
                  <a:pt x="12613" y="7833"/>
                </a:lnTo>
                <a:lnTo>
                  <a:pt x="12285" y="8043"/>
                </a:lnTo>
                <a:lnTo>
                  <a:pt x="11946" y="8239"/>
                </a:lnTo>
                <a:lnTo>
                  <a:pt x="11598" y="8418"/>
                </a:lnTo>
                <a:lnTo>
                  <a:pt x="11240" y="8581"/>
                </a:lnTo>
                <a:lnTo>
                  <a:pt x="10872" y="8726"/>
                </a:lnTo>
                <a:lnTo>
                  <a:pt x="10497" y="8853"/>
                </a:lnTo>
                <a:lnTo>
                  <a:pt x="10113" y="8964"/>
                </a:lnTo>
                <a:lnTo>
                  <a:pt x="9722" y="9054"/>
                </a:lnTo>
                <a:lnTo>
                  <a:pt x="9324" y="9126"/>
                </a:lnTo>
                <a:lnTo>
                  <a:pt x="8921" y="9177"/>
                </a:lnTo>
                <a:lnTo>
                  <a:pt x="8511" y="9209"/>
                </a:lnTo>
                <a:lnTo>
                  <a:pt x="8096" y="9219"/>
                </a:lnTo>
                <a:lnTo>
                  <a:pt x="7680" y="9209"/>
                </a:lnTo>
                <a:lnTo>
                  <a:pt x="7270" y="9177"/>
                </a:lnTo>
                <a:lnTo>
                  <a:pt x="6867" y="9126"/>
                </a:lnTo>
                <a:lnTo>
                  <a:pt x="6469" y="9054"/>
                </a:lnTo>
                <a:lnTo>
                  <a:pt x="6078" y="8964"/>
                </a:lnTo>
                <a:lnTo>
                  <a:pt x="5695" y="8853"/>
                </a:lnTo>
                <a:lnTo>
                  <a:pt x="5320" y="8726"/>
                </a:lnTo>
                <a:lnTo>
                  <a:pt x="4952" y="8581"/>
                </a:lnTo>
                <a:lnTo>
                  <a:pt x="4594" y="8418"/>
                </a:lnTo>
                <a:lnTo>
                  <a:pt x="4245" y="8239"/>
                </a:lnTo>
                <a:lnTo>
                  <a:pt x="3907" y="8043"/>
                </a:lnTo>
                <a:lnTo>
                  <a:pt x="3578" y="7833"/>
                </a:lnTo>
                <a:lnTo>
                  <a:pt x="3260" y="7606"/>
                </a:lnTo>
                <a:lnTo>
                  <a:pt x="2954" y="7366"/>
                </a:lnTo>
                <a:lnTo>
                  <a:pt x="2660" y="7111"/>
                </a:lnTo>
                <a:lnTo>
                  <a:pt x="2379" y="6842"/>
                </a:lnTo>
                <a:lnTo>
                  <a:pt x="2111" y="6561"/>
                </a:lnTo>
                <a:lnTo>
                  <a:pt x="1856" y="6266"/>
                </a:lnTo>
                <a:lnTo>
                  <a:pt x="1615" y="5960"/>
                </a:lnTo>
                <a:lnTo>
                  <a:pt x="1389" y="5643"/>
                </a:lnTo>
                <a:lnTo>
                  <a:pt x="1177" y="5314"/>
                </a:lnTo>
                <a:lnTo>
                  <a:pt x="982" y="4975"/>
                </a:lnTo>
                <a:lnTo>
                  <a:pt x="803" y="4627"/>
                </a:lnTo>
                <a:lnTo>
                  <a:pt x="641" y="4268"/>
                </a:lnTo>
                <a:lnTo>
                  <a:pt x="495" y="3901"/>
                </a:lnTo>
                <a:lnTo>
                  <a:pt x="368" y="3525"/>
                </a:lnTo>
                <a:lnTo>
                  <a:pt x="258" y="3141"/>
                </a:lnTo>
                <a:lnTo>
                  <a:pt x="167" y="2750"/>
                </a:lnTo>
                <a:lnTo>
                  <a:pt x="96" y="2352"/>
                </a:lnTo>
                <a:lnTo>
                  <a:pt x="45" y="1948"/>
                </a:lnTo>
                <a:lnTo>
                  <a:pt x="13" y="1538"/>
                </a:lnTo>
                <a:lnTo>
                  <a:pt x="2" y="1123"/>
                </a:lnTo>
                <a:lnTo>
                  <a:pt x="0" y="0"/>
                </a:lnTo>
                <a:lnTo>
                  <a:pt x="16172" y="0"/>
                </a:lnTo>
                <a:lnTo>
                  <a:pt x="16189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2039938" y="1862138"/>
            <a:ext cx="5140326" cy="3165475"/>
          </a:xfrm>
          <a:custGeom>
            <a:avLst/>
            <a:gdLst/>
            <a:ahLst/>
            <a:cxnLst>
              <a:cxn ang="0">
                <a:pos x="9709" y="1372"/>
              </a:cxn>
              <a:cxn ang="0">
                <a:pos x="9659" y="1861"/>
              </a:cxn>
              <a:cxn ang="0">
                <a:pos x="9562" y="2334"/>
              </a:cxn>
              <a:cxn ang="0">
                <a:pos x="9419" y="2790"/>
              </a:cxn>
              <a:cxn ang="0">
                <a:pos x="9235" y="3225"/>
              </a:cxn>
              <a:cxn ang="0">
                <a:pos x="9010" y="3638"/>
              </a:cxn>
              <a:cxn ang="0">
                <a:pos x="8748" y="4026"/>
              </a:cxn>
              <a:cxn ang="0">
                <a:pos x="8450" y="4387"/>
              </a:cxn>
              <a:cxn ang="0">
                <a:pos x="8120" y="4717"/>
              </a:cxn>
              <a:cxn ang="0">
                <a:pos x="7760" y="5015"/>
              </a:cxn>
              <a:cxn ang="0">
                <a:pos x="7372" y="5277"/>
              </a:cxn>
              <a:cxn ang="0">
                <a:pos x="6959" y="5502"/>
              </a:cxn>
              <a:cxn ang="0">
                <a:pos x="6524" y="5687"/>
              </a:cxn>
              <a:cxn ang="0">
                <a:pos x="6068" y="5829"/>
              </a:cxn>
              <a:cxn ang="0">
                <a:pos x="5595" y="5926"/>
              </a:cxn>
              <a:cxn ang="0">
                <a:pos x="5107" y="5977"/>
              </a:cxn>
              <a:cxn ang="0">
                <a:pos x="4608" y="5977"/>
              </a:cxn>
              <a:cxn ang="0">
                <a:pos x="4121" y="5926"/>
              </a:cxn>
              <a:cxn ang="0">
                <a:pos x="3647" y="5829"/>
              </a:cxn>
              <a:cxn ang="0">
                <a:pos x="3191" y="5687"/>
              </a:cxn>
              <a:cxn ang="0">
                <a:pos x="2756" y="5502"/>
              </a:cxn>
              <a:cxn ang="0">
                <a:pos x="2343" y="5277"/>
              </a:cxn>
              <a:cxn ang="0">
                <a:pos x="1955" y="5015"/>
              </a:cxn>
              <a:cxn ang="0">
                <a:pos x="1596" y="4717"/>
              </a:cxn>
              <a:cxn ang="0">
                <a:pos x="1266" y="4387"/>
              </a:cxn>
              <a:cxn ang="0">
                <a:pos x="968" y="4026"/>
              </a:cxn>
              <a:cxn ang="0">
                <a:pos x="706" y="3638"/>
              </a:cxn>
              <a:cxn ang="0">
                <a:pos x="481" y="3225"/>
              </a:cxn>
              <a:cxn ang="0">
                <a:pos x="296" y="2790"/>
              </a:cxn>
              <a:cxn ang="0">
                <a:pos x="153" y="2334"/>
              </a:cxn>
              <a:cxn ang="0">
                <a:pos x="56" y="1861"/>
              </a:cxn>
              <a:cxn ang="0">
                <a:pos x="7" y="1372"/>
              </a:cxn>
              <a:cxn ang="0">
                <a:pos x="0" y="0"/>
              </a:cxn>
              <a:cxn ang="0">
                <a:pos x="9711" y="1123"/>
              </a:cxn>
            </a:cxnLst>
            <a:rect l="0" t="0" r="r" b="b"/>
            <a:pathLst>
              <a:path w="9716" h="5983">
                <a:moveTo>
                  <a:pt x="9716" y="1123"/>
                </a:moveTo>
                <a:lnTo>
                  <a:pt x="9709" y="1372"/>
                </a:lnTo>
                <a:lnTo>
                  <a:pt x="9690" y="1618"/>
                </a:lnTo>
                <a:lnTo>
                  <a:pt x="9659" y="1861"/>
                </a:lnTo>
                <a:lnTo>
                  <a:pt x="9616" y="2100"/>
                </a:lnTo>
                <a:lnTo>
                  <a:pt x="9562" y="2334"/>
                </a:lnTo>
                <a:lnTo>
                  <a:pt x="9496" y="2565"/>
                </a:lnTo>
                <a:lnTo>
                  <a:pt x="9419" y="2790"/>
                </a:lnTo>
                <a:lnTo>
                  <a:pt x="9332" y="3011"/>
                </a:lnTo>
                <a:lnTo>
                  <a:pt x="9235" y="3225"/>
                </a:lnTo>
                <a:lnTo>
                  <a:pt x="9127" y="3435"/>
                </a:lnTo>
                <a:lnTo>
                  <a:pt x="9010" y="3638"/>
                </a:lnTo>
                <a:lnTo>
                  <a:pt x="8883" y="3836"/>
                </a:lnTo>
                <a:lnTo>
                  <a:pt x="8748" y="4026"/>
                </a:lnTo>
                <a:lnTo>
                  <a:pt x="8603" y="4211"/>
                </a:lnTo>
                <a:lnTo>
                  <a:pt x="8450" y="4387"/>
                </a:lnTo>
                <a:lnTo>
                  <a:pt x="8289" y="4556"/>
                </a:lnTo>
                <a:lnTo>
                  <a:pt x="8120" y="4717"/>
                </a:lnTo>
                <a:lnTo>
                  <a:pt x="7943" y="4870"/>
                </a:lnTo>
                <a:lnTo>
                  <a:pt x="7760" y="5015"/>
                </a:lnTo>
                <a:lnTo>
                  <a:pt x="7569" y="5150"/>
                </a:lnTo>
                <a:lnTo>
                  <a:pt x="7372" y="5277"/>
                </a:lnTo>
                <a:lnTo>
                  <a:pt x="7169" y="5394"/>
                </a:lnTo>
                <a:lnTo>
                  <a:pt x="6959" y="5502"/>
                </a:lnTo>
                <a:lnTo>
                  <a:pt x="6744" y="5599"/>
                </a:lnTo>
                <a:lnTo>
                  <a:pt x="6524" y="5687"/>
                </a:lnTo>
                <a:lnTo>
                  <a:pt x="6299" y="5763"/>
                </a:lnTo>
                <a:lnTo>
                  <a:pt x="6068" y="5829"/>
                </a:lnTo>
                <a:lnTo>
                  <a:pt x="5834" y="5883"/>
                </a:lnTo>
                <a:lnTo>
                  <a:pt x="5595" y="5926"/>
                </a:lnTo>
                <a:lnTo>
                  <a:pt x="5353" y="5957"/>
                </a:lnTo>
                <a:lnTo>
                  <a:pt x="5107" y="5977"/>
                </a:lnTo>
                <a:lnTo>
                  <a:pt x="4858" y="5983"/>
                </a:lnTo>
                <a:lnTo>
                  <a:pt x="4608" y="5977"/>
                </a:lnTo>
                <a:lnTo>
                  <a:pt x="4362" y="5957"/>
                </a:lnTo>
                <a:lnTo>
                  <a:pt x="4121" y="5926"/>
                </a:lnTo>
                <a:lnTo>
                  <a:pt x="3882" y="5883"/>
                </a:lnTo>
                <a:lnTo>
                  <a:pt x="3647" y="5829"/>
                </a:lnTo>
                <a:lnTo>
                  <a:pt x="3417" y="5763"/>
                </a:lnTo>
                <a:lnTo>
                  <a:pt x="3191" y="5687"/>
                </a:lnTo>
                <a:lnTo>
                  <a:pt x="2972" y="5599"/>
                </a:lnTo>
                <a:lnTo>
                  <a:pt x="2756" y="5502"/>
                </a:lnTo>
                <a:lnTo>
                  <a:pt x="2546" y="5394"/>
                </a:lnTo>
                <a:lnTo>
                  <a:pt x="2343" y="5277"/>
                </a:lnTo>
                <a:lnTo>
                  <a:pt x="2147" y="5150"/>
                </a:lnTo>
                <a:lnTo>
                  <a:pt x="1955" y="5015"/>
                </a:lnTo>
                <a:lnTo>
                  <a:pt x="1772" y="4870"/>
                </a:lnTo>
                <a:lnTo>
                  <a:pt x="1596" y="4717"/>
                </a:lnTo>
                <a:lnTo>
                  <a:pt x="1427" y="4556"/>
                </a:lnTo>
                <a:lnTo>
                  <a:pt x="1266" y="4387"/>
                </a:lnTo>
                <a:lnTo>
                  <a:pt x="1113" y="4211"/>
                </a:lnTo>
                <a:lnTo>
                  <a:pt x="968" y="4026"/>
                </a:lnTo>
                <a:lnTo>
                  <a:pt x="833" y="3836"/>
                </a:lnTo>
                <a:lnTo>
                  <a:pt x="706" y="3638"/>
                </a:lnTo>
                <a:lnTo>
                  <a:pt x="589" y="3435"/>
                </a:lnTo>
                <a:lnTo>
                  <a:pt x="481" y="3225"/>
                </a:lnTo>
                <a:lnTo>
                  <a:pt x="383" y="3011"/>
                </a:lnTo>
                <a:lnTo>
                  <a:pt x="296" y="2790"/>
                </a:lnTo>
                <a:lnTo>
                  <a:pt x="219" y="2565"/>
                </a:lnTo>
                <a:lnTo>
                  <a:pt x="153" y="2334"/>
                </a:lnTo>
                <a:lnTo>
                  <a:pt x="100" y="2100"/>
                </a:lnTo>
                <a:lnTo>
                  <a:pt x="56" y="1861"/>
                </a:lnTo>
                <a:lnTo>
                  <a:pt x="26" y="1618"/>
                </a:lnTo>
                <a:lnTo>
                  <a:pt x="7" y="1372"/>
                </a:lnTo>
                <a:lnTo>
                  <a:pt x="0" y="1123"/>
                </a:lnTo>
                <a:lnTo>
                  <a:pt x="0" y="0"/>
                </a:lnTo>
                <a:lnTo>
                  <a:pt x="9711" y="0"/>
                </a:lnTo>
                <a:lnTo>
                  <a:pt x="9711" y="1123"/>
                </a:lnTo>
                <a:lnTo>
                  <a:pt x="9716" y="112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137"/>
          <p:cNvGrpSpPr/>
          <p:nvPr/>
        </p:nvGrpSpPr>
        <p:grpSpPr>
          <a:xfrm>
            <a:off x="4111626" y="1108075"/>
            <a:ext cx="976313" cy="530226"/>
            <a:chOff x="4111626" y="1108075"/>
            <a:chExt cx="976313" cy="53022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 rot="20340000">
              <a:off x="4111626" y="1154113"/>
              <a:ext cx="350838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B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rot="21000000">
              <a:off x="4330701" y="1111250"/>
              <a:ext cx="3302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 rot="21540000">
              <a:off x="4525963" y="1108075"/>
              <a:ext cx="303213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 rot="420000">
              <a:off x="4697414" y="1125538"/>
              <a:ext cx="228600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 rot="780000">
              <a:off x="4779964" y="1154113"/>
              <a:ext cx="307975" cy="4841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 rot="1260000">
            <a:off x="4941889" y="1217613"/>
            <a:ext cx="303213" cy="4841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Freeform 1096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Группа 2141"/>
          <p:cNvGrpSpPr/>
          <p:nvPr/>
        </p:nvGrpSpPr>
        <p:grpSpPr>
          <a:xfrm>
            <a:off x="2195736" y="2492896"/>
            <a:ext cx="1440160" cy="1008112"/>
            <a:chOff x="2195736" y="2492896"/>
            <a:chExt cx="1440160" cy="1008112"/>
          </a:xfrm>
        </p:grpSpPr>
        <p:grpSp>
          <p:nvGrpSpPr>
            <p:cNvPr id="6" name="Группа 2130"/>
            <p:cNvGrpSpPr/>
            <p:nvPr/>
          </p:nvGrpSpPr>
          <p:grpSpPr>
            <a:xfrm>
              <a:off x="2195736" y="2492896"/>
              <a:ext cx="1440160" cy="1008112"/>
              <a:chOff x="2195736" y="2492896"/>
              <a:chExt cx="1440160" cy="1008112"/>
            </a:xfrm>
          </p:grpSpPr>
          <p:sp>
            <p:nvSpPr>
              <p:cNvPr id="2128" name="Овал 2127"/>
              <p:cNvSpPr/>
              <p:nvPr/>
            </p:nvSpPr>
            <p:spPr>
              <a:xfrm>
                <a:off x="2195736" y="2780928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9" name="Овал 2128"/>
              <p:cNvSpPr/>
              <p:nvPr/>
            </p:nvSpPr>
            <p:spPr>
              <a:xfrm>
                <a:off x="2195736" y="2636912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0" name="Овал 2129"/>
              <p:cNvSpPr/>
              <p:nvPr/>
            </p:nvSpPr>
            <p:spPr>
              <a:xfrm>
                <a:off x="2195736" y="2492896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39" name="Rectangle 625"/>
            <p:cNvSpPr>
              <a:spLocks noChangeArrowheads="1"/>
            </p:cNvSpPr>
            <p:nvPr/>
          </p:nvSpPr>
          <p:spPr bwMode="auto">
            <a:xfrm>
              <a:off x="2438121" y="2564904"/>
              <a:ext cx="95539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New</a:t>
              </a:r>
              <a:b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</a:b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Группа 2140"/>
          <p:cNvGrpSpPr/>
          <p:nvPr/>
        </p:nvGrpSpPr>
        <p:grpSpPr>
          <a:xfrm>
            <a:off x="467544" y="2469450"/>
            <a:ext cx="1440160" cy="1031558"/>
            <a:chOff x="611560" y="2901498"/>
            <a:chExt cx="1440160" cy="1031558"/>
          </a:xfrm>
        </p:grpSpPr>
        <p:grpSp>
          <p:nvGrpSpPr>
            <p:cNvPr id="8" name="Группа 2131"/>
            <p:cNvGrpSpPr/>
            <p:nvPr/>
          </p:nvGrpSpPr>
          <p:grpSpPr>
            <a:xfrm>
              <a:off x="611560" y="2924944"/>
              <a:ext cx="1440160" cy="1008112"/>
              <a:chOff x="2195736" y="2492896"/>
              <a:chExt cx="1440160" cy="1008112"/>
            </a:xfrm>
          </p:grpSpPr>
          <p:sp>
            <p:nvSpPr>
              <p:cNvPr id="2133" name="Овал 2132"/>
              <p:cNvSpPr/>
              <p:nvPr/>
            </p:nvSpPr>
            <p:spPr>
              <a:xfrm>
                <a:off x="2195736" y="2780928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4" name="Овал 2133"/>
              <p:cNvSpPr/>
              <p:nvPr/>
            </p:nvSpPr>
            <p:spPr>
              <a:xfrm>
                <a:off x="2195736" y="2636912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5" name="Овал 2134"/>
              <p:cNvSpPr/>
              <p:nvPr/>
            </p:nvSpPr>
            <p:spPr>
              <a:xfrm>
                <a:off x="2195736" y="2492896"/>
                <a:ext cx="1440160" cy="720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40" name="Rectangle 625"/>
            <p:cNvSpPr>
              <a:spLocks noChangeArrowheads="1"/>
            </p:cNvSpPr>
            <p:nvPr/>
          </p:nvSpPr>
          <p:spPr bwMode="auto">
            <a:xfrm>
              <a:off x="656648" y="2901498"/>
              <a:ext cx="13499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New</a:t>
              </a:r>
              <a:b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</a:b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46" name="Овал 2145"/>
          <p:cNvSpPr/>
          <p:nvPr/>
        </p:nvSpPr>
        <p:spPr>
          <a:xfrm>
            <a:off x="3779912" y="5733256"/>
            <a:ext cx="172819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7" name="TextBox 2146"/>
          <p:cNvSpPr txBox="1"/>
          <p:nvPr/>
        </p:nvSpPr>
        <p:spPr>
          <a:xfrm>
            <a:off x="3780927" y="5712312"/>
            <a:ext cx="17280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Non-Standard Semantics</a:t>
            </a:r>
            <a:endParaRPr lang="ru-RU" sz="2000" dirty="0"/>
          </a:p>
        </p:txBody>
      </p:sp>
      <p:sp>
        <p:nvSpPr>
          <p:cNvPr id="2161" name="Овал 2160"/>
          <p:cNvSpPr/>
          <p:nvPr/>
        </p:nvSpPr>
        <p:spPr>
          <a:xfrm>
            <a:off x="5364088" y="2924944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3" name="TextBox 2162"/>
          <p:cNvSpPr txBox="1"/>
          <p:nvPr/>
        </p:nvSpPr>
        <p:spPr>
          <a:xfrm>
            <a:off x="5603558" y="3392161"/>
            <a:ext cx="1008000" cy="252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MRSC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2158" name="Овал 2157"/>
          <p:cNvSpPr/>
          <p:nvPr/>
        </p:nvSpPr>
        <p:spPr>
          <a:xfrm>
            <a:off x="5471265" y="2673839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62" name="TextBox 2161"/>
          <p:cNvSpPr txBox="1"/>
          <p:nvPr/>
        </p:nvSpPr>
        <p:spPr>
          <a:xfrm>
            <a:off x="5912711" y="3117554"/>
            <a:ext cx="576000" cy="28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L2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grpSp>
        <p:nvGrpSpPr>
          <p:cNvPr id="9" name="Группа 2184"/>
          <p:cNvGrpSpPr/>
          <p:nvPr/>
        </p:nvGrpSpPr>
        <p:grpSpPr>
          <a:xfrm>
            <a:off x="6457601" y="2276872"/>
            <a:ext cx="2397856" cy="2592288"/>
            <a:chOff x="6457601" y="2276872"/>
            <a:chExt cx="2397856" cy="2592288"/>
          </a:xfrm>
        </p:grpSpPr>
        <p:sp>
          <p:nvSpPr>
            <p:cNvPr id="2172" name="Овал 2171"/>
            <p:cNvSpPr/>
            <p:nvPr/>
          </p:nvSpPr>
          <p:spPr>
            <a:xfrm>
              <a:off x="6516216" y="4005160"/>
              <a:ext cx="1800000" cy="864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83" name="TextBox 2182"/>
            <p:cNvSpPr txBox="1"/>
            <p:nvPr/>
          </p:nvSpPr>
          <p:spPr>
            <a:xfrm>
              <a:off x="6457601" y="4316574"/>
              <a:ext cx="1872000" cy="28800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Transformation</a:t>
              </a:r>
              <a:endParaRPr lang="ru-RU" sz="2000" dirty="0"/>
            </a:p>
          </p:txBody>
        </p:sp>
        <p:grpSp>
          <p:nvGrpSpPr>
            <p:cNvPr id="10" name="Группа 2183"/>
            <p:cNvGrpSpPr/>
            <p:nvPr/>
          </p:nvGrpSpPr>
          <p:grpSpPr>
            <a:xfrm>
              <a:off x="6817641" y="2276872"/>
              <a:ext cx="2037816" cy="2160240"/>
              <a:chOff x="6817641" y="2276872"/>
              <a:chExt cx="2037816" cy="2160240"/>
            </a:xfrm>
          </p:grpSpPr>
          <p:sp>
            <p:nvSpPr>
              <p:cNvPr id="2174" name="Овал 2173"/>
              <p:cNvSpPr/>
              <p:nvPr/>
            </p:nvSpPr>
            <p:spPr>
              <a:xfrm>
                <a:off x="6851324" y="3573112"/>
                <a:ext cx="1656000" cy="864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181" name="TextBox 2180"/>
              <p:cNvSpPr txBox="1"/>
              <p:nvPr/>
            </p:nvSpPr>
            <p:spPr>
              <a:xfrm>
                <a:off x="6817641" y="3934726"/>
                <a:ext cx="1728000" cy="28800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1F1A17"/>
                    </a:solidFill>
                    <a:latin typeface="Tahoma" pitchFamily="34" charset="0"/>
                  </a:rPr>
                  <a:t>Specialization</a:t>
                </a:r>
                <a:endParaRPr lang="ru-RU" sz="2000" dirty="0"/>
              </a:p>
            </p:txBody>
          </p:sp>
          <p:grpSp>
            <p:nvGrpSpPr>
              <p:cNvPr id="11" name="Группа 2181"/>
              <p:cNvGrpSpPr/>
              <p:nvPr/>
            </p:nvGrpSpPr>
            <p:grpSpPr>
              <a:xfrm>
                <a:off x="7006879" y="2276872"/>
                <a:ext cx="1848578" cy="1728192"/>
                <a:chOff x="7006879" y="2276872"/>
                <a:chExt cx="1848578" cy="1728192"/>
              </a:xfrm>
            </p:grpSpPr>
            <p:sp>
              <p:nvSpPr>
                <p:cNvPr id="2175" name="Овал 2174"/>
                <p:cNvSpPr/>
                <p:nvPr/>
              </p:nvSpPr>
              <p:spPr>
                <a:xfrm>
                  <a:off x="7006879" y="3141064"/>
                  <a:ext cx="1656000" cy="8640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179" name="TextBox 2178"/>
                <p:cNvSpPr txBox="1"/>
                <p:nvPr/>
              </p:nvSpPr>
              <p:spPr>
                <a:xfrm>
                  <a:off x="7020272" y="3561293"/>
                  <a:ext cx="1620000" cy="288000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0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srgbClr val="1F1A17"/>
                      </a:solidFill>
                      <a:latin typeface="Tahoma" pitchFamily="34" charset="0"/>
                    </a:rPr>
                    <a:t>Optimization</a:t>
                  </a:r>
                  <a:endParaRPr lang="ru-RU" sz="2000" dirty="0"/>
                </a:p>
              </p:txBody>
            </p:sp>
            <p:grpSp>
              <p:nvGrpSpPr>
                <p:cNvPr id="12" name="Группа 2179"/>
                <p:cNvGrpSpPr/>
                <p:nvPr/>
              </p:nvGrpSpPr>
              <p:grpSpPr>
                <a:xfrm>
                  <a:off x="7139172" y="2276872"/>
                  <a:ext cx="1716285" cy="1296144"/>
                  <a:chOff x="7139172" y="2276872"/>
                  <a:chExt cx="1716285" cy="1296144"/>
                </a:xfrm>
              </p:grpSpPr>
              <p:sp>
                <p:nvSpPr>
                  <p:cNvPr id="2176" name="Овал 2175"/>
                  <p:cNvSpPr/>
                  <p:nvPr/>
                </p:nvSpPr>
                <p:spPr>
                  <a:xfrm>
                    <a:off x="7139172" y="2709016"/>
                    <a:ext cx="1656000" cy="864000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173" name="TextBox 2172"/>
                  <p:cNvSpPr txBox="1"/>
                  <p:nvPr/>
                </p:nvSpPr>
                <p:spPr>
                  <a:xfrm>
                    <a:off x="7237966" y="3152723"/>
                    <a:ext cx="1440000" cy="28800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 anchorCtr="0">
                    <a:spAutoFit/>
                  </a:bodyPr>
                  <a:lstStyle/>
                  <a:p>
                    <a:pPr algn="ctr"/>
                    <a:r>
                      <a:rPr lang="en-US" sz="2000" dirty="0" smtClean="0">
                        <a:solidFill>
                          <a:srgbClr val="1F1A17"/>
                        </a:solidFill>
                        <a:latin typeface="Tahoma" pitchFamily="34" charset="0"/>
                      </a:rPr>
                      <a:t>Verification</a:t>
                    </a:r>
                    <a:endParaRPr lang="ru-RU" sz="2000" dirty="0"/>
                  </a:p>
                </p:txBody>
              </p:sp>
              <p:sp>
                <p:nvSpPr>
                  <p:cNvPr id="2177" name="Овал 2176"/>
                  <p:cNvSpPr/>
                  <p:nvPr/>
                </p:nvSpPr>
                <p:spPr>
                  <a:xfrm>
                    <a:off x="7199457" y="2276872"/>
                    <a:ext cx="1656000" cy="864000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178" name="TextBox 2177"/>
                  <p:cNvSpPr txBox="1"/>
                  <p:nvPr/>
                </p:nvSpPr>
                <p:spPr>
                  <a:xfrm>
                    <a:off x="7487457" y="2600872"/>
                    <a:ext cx="1080000" cy="21600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 anchorCtr="0">
                    <a:spAutoFit/>
                  </a:bodyPr>
                  <a:lstStyle/>
                  <a:p>
                    <a:pPr algn="ctr"/>
                    <a:r>
                      <a:rPr lang="en-US" sz="2000" dirty="0" smtClean="0">
                        <a:solidFill>
                          <a:srgbClr val="1F1A17"/>
                        </a:solidFill>
                        <a:latin typeface="Tahoma" pitchFamily="34" charset="0"/>
                      </a:rPr>
                      <a:t>Analysis</a:t>
                    </a:r>
                    <a:endParaRPr lang="ru-RU" sz="2000" dirty="0"/>
                  </a:p>
                </p:txBody>
              </p:sp>
            </p:grpSp>
          </p:grpSp>
        </p:grpSp>
      </p:grpSp>
      <p:cxnSp>
        <p:nvCxnSpPr>
          <p:cNvPr id="2189" name="Прямая со стрелкой 2188"/>
          <p:cNvCxnSpPr/>
          <p:nvPr/>
        </p:nvCxnSpPr>
        <p:spPr>
          <a:xfrm rot="5400000">
            <a:off x="3887924" y="33209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6" name="Прямая со стрелкой 2195"/>
          <p:cNvCxnSpPr/>
          <p:nvPr/>
        </p:nvCxnSpPr>
        <p:spPr>
          <a:xfrm rot="16200000" flipH="1">
            <a:off x="4914455" y="3374577"/>
            <a:ext cx="46721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99" name="Прямая со стрелкой 2198"/>
          <p:cNvCxnSpPr>
            <a:endCxn id="2147" idx="1"/>
          </p:cNvCxnSpPr>
          <p:nvPr/>
        </p:nvCxnSpPr>
        <p:spPr>
          <a:xfrm rot="16200000" flipH="1">
            <a:off x="3320951" y="5760168"/>
            <a:ext cx="486888" cy="433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03" name="Прямая со стрелкой 2202"/>
          <p:cNvCxnSpPr/>
          <p:nvPr/>
        </p:nvCxnSpPr>
        <p:spPr>
          <a:xfrm rot="10800000" flipV="1">
            <a:off x="5507090" y="5805264"/>
            <a:ext cx="433062" cy="414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07" name="Прямая со стрелкой 2206"/>
          <p:cNvCxnSpPr>
            <a:endCxn id="2178" idx="1"/>
          </p:cNvCxnSpPr>
          <p:nvPr/>
        </p:nvCxnSpPr>
        <p:spPr>
          <a:xfrm flipV="1">
            <a:off x="6876256" y="2708872"/>
            <a:ext cx="611201" cy="216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09" name="Прямая со стрелкой 2208"/>
          <p:cNvCxnSpPr/>
          <p:nvPr/>
        </p:nvCxnSpPr>
        <p:spPr>
          <a:xfrm>
            <a:off x="6876256" y="2924944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2" name="Прямая со стрелкой 2211"/>
          <p:cNvCxnSpPr/>
          <p:nvPr/>
        </p:nvCxnSpPr>
        <p:spPr>
          <a:xfrm rot="16200000" flipH="1">
            <a:off x="6660232" y="30689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16" name="Прямая со стрелкой 2215"/>
          <p:cNvCxnSpPr/>
          <p:nvPr/>
        </p:nvCxnSpPr>
        <p:spPr>
          <a:xfrm rot="16200000" flipH="1">
            <a:off x="6408204" y="339299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21" name="Прямая со стрелкой 2220"/>
          <p:cNvCxnSpPr/>
          <p:nvPr/>
        </p:nvCxnSpPr>
        <p:spPr>
          <a:xfrm rot="5400000">
            <a:off x="6084962" y="3573016"/>
            <a:ext cx="1295350" cy="1448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60" name="Овал 2159"/>
          <p:cNvSpPr/>
          <p:nvPr/>
        </p:nvSpPr>
        <p:spPr>
          <a:xfrm>
            <a:off x="5556666" y="2420888"/>
            <a:ext cx="1548000" cy="79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9" name="TextBox 2158"/>
          <p:cNvSpPr txBox="1"/>
          <p:nvPr/>
        </p:nvSpPr>
        <p:spPr>
          <a:xfrm>
            <a:off x="5673896" y="2504619"/>
            <a:ext cx="1296000" cy="46800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SCP</a:t>
            </a:r>
            <a:endParaRPr lang="ru-RU" sz="6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  <p:cxnSp>
        <p:nvCxnSpPr>
          <p:cNvPr id="2204" name="Прямая со стрелкой 2203"/>
          <p:cNvCxnSpPr/>
          <p:nvPr/>
        </p:nvCxnSpPr>
        <p:spPr>
          <a:xfrm>
            <a:off x="550810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21" name="Freeform 1097"/>
          <p:cNvSpPr>
            <a:spLocks/>
          </p:cNvSpPr>
          <p:nvPr/>
        </p:nvSpPr>
        <p:spPr bwMode="auto">
          <a:xfrm>
            <a:off x="3671888" y="1519238"/>
            <a:ext cx="1874838" cy="1876425"/>
          </a:xfrm>
          <a:custGeom>
            <a:avLst/>
            <a:gdLst/>
            <a:ahLst/>
            <a:cxnLst>
              <a:cxn ang="0">
                <a:pos x="1953" y="9"/>
              </a:cxn>
              <a:cxn ang="0">
                <a:pos x="2214" y="57"/>
              </a:cxn>
              <a:cxn ang="0">
                <a:pos x="2461" y="140"/>
              </a:cxn>
              <a:cxn ang="0">
                <a:pos x="2691" y="257"/>
              </a:cxn>
              <a:cxn ang="0">
                <a:pos x="2898" y="405"/>
              </a:cxn>
              <a:cxn ang="0">
                <a:pos x="3083" y="581"/>
              </a:cxn>
              <a:cxn ang="0">
                <a:pos x="3240" y="782"/>
              </a:cxn>
              <a:cxn ang="0">
                <a:pos x="3369" y="1004"/>
              </a:cxn>
              <a:cxn ang="0">
                <a:pos x="3464" y="1245"/>
              </a:cxn>
              <a:cxn ang="0">
                <a:pos x="3523" y="1503"/>
              </a:cxn>
              <a:cxn ang="0">
                <a:pos x="3543" y="1773"/>
              </a:cxn>
              <a:cxn ang="0">
                <a:pos x="3523" y="2042"/>
              </a:cxn>
              <a:cxn ang="0">
                <a:pos x="3464" y="2300"/>
              </a:cxn>
              <a:cxn ang="0">
                <a:pos x="3369" y="2541"/>
              </a:cxn>
              <a:cxn ang="0">
                <a:pos x="3240" y="2763"/>
              </a:cxn>
              <a:cxn ang="0">
                <a:pos x="3083" y="2964"/>
              </a:cxn>
              <a:cxn ang="0">
                <a:pos x="2898" y="3140"/>
              </a:cxn>
              <a:cxn ang="0">
                <a:pos x="2691" y="3288"/>
              </a:cxn>
              <a:cxn ang="0">
                <a:pos x="2461" y="3405"/>
              </a:cxn>
              <a:cxn ang="0">
                <a:pos x="2214" y="3489"/>
              </a:cxn>
              <a:cxn ang="0">
                <a:pos x="1953" y="3536"/>
              </a:cxn>
              <a:cxn ang="0">
                <a:pos x="1680" y="3542"/>
              </a:cxn>
              <a:cxn ang="0">
                <a:pos x="1414" y="3509"/>
              </a:cxn>
              <a:cxn ang="0">
                <a:pos x="1162" y="3438"/>
              </a:cxn>
              <a:cxn ang="0">
                <a:pos x="927" y="3330"/>
              </a:cxn>
              <a:cxn ang="0">
                <a:pos x="712" y="3193"/>
              </a:cxn>
              <a:cxn ang="0">
                <a:pos x="519" y="3026"/>
              </a:cxn>
              <a:cxn ang="0">
                <a:pos x="352" y="2833"/>
              </a:cxn>
              <a:cxn ang="0">
                <a:pos x="214" y="2618"/>
              </a:cxn>
              <a:cxn ang="0">
                <a:pos x="107" y="2382"/>
              </a:cxn>
              <a:cxn ang="0">
                <a:pos x="35" y="2130"/>
              </a:cxn>
              <a:cxn ang="0">
                <a:pos x="2" y="1864"/>
              </a:cxn>
              <a:cxn ang="0">
                <a:pos x="9" y="1592"/>
              </a:cxn>
              <a:cxn ang="0">
                <a:pos x="56" y="1330"/>
              </a:cxn>
              <a:cxn ang="0">
                <a:pos x="139" y="1082"/>
              </a:cxn>
              <a:cxn ang="0">
                <a:pos x="256" y="854"/>
              </a:cxn>
              <a:cxn ang="0">
                <a:pos x="405" y="645"/>
              </a:cxn>
              <a:cxn ang="0">
                <a:pos x="580" y="461"/>
              </a:cxn>
              <a:cxn ang="0">
                <a:pos x="781" y="303"/>
              </a:cxn>
              <a:cxn ang="0">
                <a:pos x="1003" y="175"/>
              </a:cxn>
              <a:cxn ang="0">
                <a:pos x="1245" y="80"/>
              </a:cxn>
              <a:cxn ang="0">
                <a:pos x="1502" y="21"/>
              </a:cxn>
              <a:cxn ang="0">
                <a:pos x="1772" y="0"/>
              </a:cxn>
            </a:cxnLst>
            <a:rect l="0" t="0" r="r" b="b"/>
            <a:pathLst>
              <a:path w="3543" h="3545">
                <a:moveTo>
                  <a:pt x="1772" y="0"/>
                </a:moveTo>
                <a:lnTo>
                  <a:pt x="1863" y="3"/>
                </a:lnTo>
                <a:lnTo>
                  <a:pt x="1953" y="9"/>
                </a:lnTo>
                <a:lnTo>
                  <a:pt x="2042" y="21"/>
                </a:lnTo>
                <a:lnTo>
                  <a:pt x="2129" y="36"/>
                </a:lnTo>
                <a:lnTo>
                  <a:pt x="2214" y="57"/>
                </a:lnTo>
                <a:lnTo>
                  <a:pt x="2298" y="80"/>
                </a:lnTo>
                <a:lnTo>
                  <a:pt x="2381" y="108"/>
                </a:lnTo>
                <a:lnTo>
                  <a:pt x="2461" y="140"/>
                </a:lnTo>
                <a:lnTo>
                  <a:pt x="2540" y="175"/>
                </a:lnTo>
                <a:lnTo>
                  <a:pt x="2616" y="215"/>
                </a:lnTo>
                <a:lnTo>
                  <a:pt x="2691" y="257"/>
                </a:lnTo>
                <a:lnTo>
                  <a:pt x="2763" y="303"/>
                </a:lnTo>
                <a:lnTo>
                  <a:pt x="2831" y="352"/>
                </a:lnTo>
                <a:lnTo>
                  <a:pt x="2898" y="405"/>
                </a:lnTo>
                <a:lnTo>
                  <a:pt x="2963" y="461"/>
                </a:lnTo>
                <a:lnTo>
                  <a:pt x="3025" y="519"/>
                </a:lnTo>
                <a:lnTo>
                  <a:pt x="3083" y="581"/>
                </a:lnTo>
                <a:lnTo>
                  <a:pt x="3139" y="645"/>
                </a:lnTo>
                <a:lnTo>
                  <a:pt x="3191" y="712"/>
                </a:lnTo>
                <a:lnTo>
                  <a:pt x="3240" y="782"/>
                </a:lnTo>
                <a:lnTo>
                  <a:pt x="3287" y="854"/>
                </a:lnTo>
                <a:lnTo>
                  <a:pt x="3329" y="928"/>
                </a:lnTo>
                <a:lnTo>
                  <a:pt x="3369" y="1004"/>
                </a:lnTo>
                <a:lnTo>
                  <a:pt x="3404" y="1082"/>
                </a:lnTo>
                <a:lnTo>
                  <a:pt x="3436" y="1163"/>
                </a:lnTo>
                <a:lnTo>
                  <a:pt x="3464" y="1245"/>
                </a:lnTo>
                <a:lnTo>
                  <a:pt x="3487" y="1330"/>
                </a:lnTo>
                <a:lnTo>
                  <a:pt x="3508" y="1416"/>
                </a:lnTo>
                <a:lnTo>
                  <a:pt x="3523" y="1503"/>
                </a:lnTo>
                <a:lnTo>
                  <a:pt x="3534" y="1592"/>
                </a:lnTo>
                <a:lnTo>
                  <a:pt x="3541" y="1682"/>
                </a:lnTo>
                <a:lnTo>
                  <a:pt x="3543" y="1773"/>
                </a:lnTo>
                <a:lnTo>
                  <a:pt x="3541" y="1864"/>
                </a:lnTo>
                <a:lnTo>
                  <a:pt x="3534" y="1953"/>
                </a:lnTo>
                <a:lnTo>
                  <a:pt x="3523" y="2042"/>
                </a:lnTo>
                <a:lnTo>
                  <a:pt x="3508" y="2130"/>
                </a:lnTo>
                <a:lnTo>
                  <a:pt x="3487" y="2216"/>
                </a:lnTo>
                <a:lnTo>
                  <a:pt x="3464" y="2300"/>
                </a:lnTo>
                <a:lnTo>
                  <a:pt x="3436" y="2382"/>
                </a:lnTo>
                <a:lnTo>
                  <a:pt x="3404" y="2463"/>
                </a:lnTo>
                <a:lnTo>
                  <a:pt x="3369" y="2541"/>
                </a:lnTo>
                <a:lnTo>
                  <a:pt x="3329" y="2618"/>
                </a:lnTo>
                <a:lnTo>
                  <a:pt x="3287" y="2692"/>
                </a:lnTo>
                <a:lnTo>
                  <a:pt x="3240" y="2763"/>
                </a:lnTo>
                <a:lnTo>
                  <a:pt x="3191" y="2833"/>
                </a:lnTo>
                <a:lnTo>
                  <a:pt x="3139" y="2900"/>
                </a:lnTo>
                <a:lnTo>
                  <a:pt x="3083" y="2964"/>
                </a:lnTo>
                <a:lnTo>
                  <a:pt x="3025" y="3026"/>
                </a:lnTo>
                <a:lnTo>
                  <a:pt x="2963" y="3084"/>
                </a:lnTo>
                <a:lnTo>
                  <a:pt x="2898" y="3140"/>
                </a:lnTo>
                <a:lnTo>
                  <a:pt x="2831" y="3193"/>
                </a:lnTo>
                <a:lnTo>
                  <a:pt x="2763" y="3242"/>
                </a:lnTo>
                <a:lnTo>
                  <a:pt x="2691" y="3288"/>
                </a:lnTo>
                <a:lnTo>
                  <a:pt x="2616" y="3330"/>
                </a:lnTo>
                <a:lnTo>
                  <a:pt x="2540" y="3370"/>
                </a:lnTo>
                <a:lnTo>
                  <a:pt x="2461" y="3405"/>
                </a:lnTo>
                <a:lnTo>
                  <a:pt x="2381" y="3438"/>
                </a:lnTo>
                <a:lnTo>
                  <a:pt x="2298" y="3465"/>
                </a:lnTo>
                <a:lnTo>
                  <a:pt x="2214" y="3489"/>
                </a:lnTo>
                <a:lnTo>
                  <a:pt x="2129" y="3509"/>
                </a:lnTo>
                <a:lnTo>
                  <a:pt x="2042" y="3525"/>
                </a:lnTo>
                <a:lnTo>
                  <a:pt x="1953" y="3536"/>
                </a:lnTo>
                <a:lnTo>
                  <a:pt x="1863" y="3542"/>
                </a:lnTo>
                <a:lnTo>
                  <a:pt x="1772" y="3545"/>
                </a:lnTo>
                <a:lnTo>
                  <a:pt x="1680" y="3542"/>
                </a:lnTo>
                <a:lnTo>
                  <a:pt x="1590" y="3536"/>
                </a:lnTo>
                <a:lnTo>
                  <a:pt x="1502" y="3525"/>
                </a:lnTo>
                <a:lnTo>
                  <a:pt x="1414" y="3509"/>
                </a:lnTo>
                <a:lnTo>
                  <a:pt x="1329" y="3489"/>
                </a:lnTo>
                <a:lnTo>
                  <a:pt x="1245" y="3465"/>
                </a:lnTo>
                <a:lnTo>
                  <a:pt x="1162" y="3438"/>
                </a:lnTo>
                <a:lnTo>
                  <a:pt x="1082" y="3405"/>
                </a:lnTo>
                <a:lnTo>
                  <a:pt x="1003" y="3370"/>
                </a:lnTo>
                <a:lnTo>
                  <a:pt x="927" y="3330"/>
                </a:lnTo>
                <a:lnTo>
                  <a:pt x="853" y="3288"/>
                </a:lnTo>
                <a:lnTo>
                  <a:pt x="781" y="3242"/>
                </a:lnTo>
                <a:lnTo>
                  <a:pt x="712" y="3193"/>
                </a:lnTo>
                <a:lnTo>
                  <a:pt x="645" y="3140"/>
                </a:lnTo>
                <a:lnTo>
                  <a:pt x="580" y="3084"/>
                </a:lnTo>
                <a:lnTo>
                  <a:pt x="519" y="3026"/>
                </a:lnTo>
                <a:lnTo>
                  <a:pt x="461" y="2964"/>
                </a:lnTo>
                <a:lnTo>
                  <a:pt x="405" y="2900"/>
                </a:lnTo>
                <a:lnTo>
                  <a:pt x="352" y="2833"/>
                </a:lnTo>
                <a:lnTo>
                  <a:pt x="303" y="2763"/>
                </a:lnTo>
                <a:lnTo>
                  <a:pt x="256" y="2692"/>
                </a:lnTo>
                <a:lnTo>
                  <a:pt x="214" y="2618"/>
                </a:lnTo>
                <a:lnTo>
                  <a:pt x="174" y="2541"/>
                </a:lnTo>
                <a:lnTo>
                  <a:pt x="139" y="2463"/>
                </a:lnTo>
                <a:lnTo>
                  <a:pt x="107" y="2382"/>
                </a:lnTo>
                <a:lnTo>
                  <a:pt x="80" y="2300"/>
                </a:lnTo>
                <a:lnTo>
                  <a:pt x="56" y="2216"/>
                </a:lnTo>
                <a:lnTo>
                  <a:pt x="35" y="2130"/>
                </a:lnTo>
                <a:lnTo>
                  <a:pt x="20" y="2042"/>
                </a:lnTo>
                <a:lnTo>
                  <a:pt x="9" y="1953"/>
                </a:lnTo>
                <a:lnTo>
                  <a:pt x="2" y="1864"/>
                </a:lnTo>
                <a:lnTo>
                  <a:pt x="0" y="1773"/>
                </a:lnTo>
                <a:lnTo>
                  <a:pt x="2" y="1682"/>
                </a:lnTo>
                <a:lnTo>
                  <a:pt x="9" y="1592"/>
                </a:lnTo>
                <a:lnTo>
                  <a:pt x="20" y="1503"/>
                </a:lnTo>
                <a:lnTo>
                  <a:pt x="35" y="1416"/>
                </a:lnTo>
                <a:lnTo>
                  <a:pt x="56" y="1330"/>
                </a:lnTo>
                <a:lnTo>
                  <a:pt x="80" y="1245"/>
                </a:lnTo>
                <a:lnTo>
                  <a:pt x="107" y="1163"/>
                </a:lnTo>
                <a:lnTo>
                  <a:pt x="139" y="1082"/>
                </a:lnTo>
                <a:lnTo>
                  <a:pt x="174" y="1004"/>
                </a:lnTo>
                <a:lnTo>
                  <a:pt x="214" y="928"/>
                </a:lnTo>
                <a:lnTo>
                  <a:pt x="256" y="854"/>
                </a:lnTo>
                <a:lnTo>
                  <a:pt x="303" y="782"/>
                </a:lnTo>
                <a:lnTo>
                  <a:pt x="352" y="712"/>
                </a:lnTo>
                <a:lnTo>
                  <a:pt x="405" y="645"/>
                </a:lnTo>
                <a:lnTo>
                  <a:pt x="461" y="581"/>
                </a:lnTo>
                <a:lnTo>
                  <a:pt x="519" y="519"/>
                </a:lnTo>
                <a:lnTo>
                  <a:pt x="580" y="461"/>
                </a:lnTo>
                <a:lnTo>
                  <a:pt x="645" y="405"/>
                </a:lnTo>
                <a:lnTo>
                  <a:pt x="712" y="352"/>
                </a:lnTo>
                <a:lnTo>
                  <a:pt x="781" y="303"/>
                </a:lnTo>
                <a:lnTo>
                  <a:pt x="853" y="257"/>
                </a:lnTo>
                <a:lnTo>
                  <a:pt x="927" y="215"/>
                </a:lnTo>
                <a:lnTo>
                  <a:pt x="1003" y="175"/>
                </a:lnTo>
                <a:lnTo>
                  <a:pt x="1082" y="140"/>
                </a:lnTo>
                <a:lnTo>
                  <a:pt x="1162" y="108"/>
                </a:lnTo>
                <a:lnTo>
                  <a:pt x="1245" y="80"/>
                </a:lnTo>
                <a:lnTo>
                  <a:pt x="1329" y="57"/>
                </a:lnTo>
                <a:lnTo>
                  <a:pt x="1414" y="36"/>
                </a:lnTo>
                <a:lnTo>
                  <a:pt x="1502" y="21"/>
                </a:lnTo>
                <a:lnTo>
                  <a:pt x="1590" y="9"/>
                </a:lnTo>
                <a:lnTo>
                  <a:pt x="1680" y="3"/>
                </a:lnTo>
                <a:lnTo>
                  <a:pt x="177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22" name="Rectangle 1098"/>
          <p:cNvSpPr>
            <a:spLocks noChangeArrowheads="1"/>
          </p:cNvSpPr>
          <p:nvPr/>
        </p:nvSpPr>
        <p:spPr bwMode="auto">
          <a:xfrm>
            <a:off x="3980930" y="1556792"/>
            <a:ext cx="12567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  <a:t>Target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Tahoma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Language,</a:t>
            </a:r>
            <a:b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</a:br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 Evaluation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2135"/>
          <p:cNvGrpSpPr/>
          <p:nvPr/>
        </p:nvGrpSpPr>
        <p:grpSpPr>
          <a:xfrm>
            <a:off x="4002332" y="2333827"/>
            <a:ext cx="1468933" cy="986045"/>
            <a:chOff x="3967163" y="2216597"/>
            <a:chExt cx="1468933" cy="986045"/>
          </a:xfrm>
        </p:grpSpPr>
        <p:sp>
          <p:nvSpPr>
            <p:cNvPr id="1632" name="Rectangle 1102"/>
            <p:cNvSpPr>
              <a:spLocks noChangeArrowheads="1"/>
            </p:cNvSpPr>
            <p:nvPr/>
          </p:nvSpPr>
          <p:spPr bwMode="auto">
            <a:xfrm>
              <a:off x="4078392" y="2216597"/>
              <a:ext cx="1175002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3600" b="1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Driving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" name="Rectangle 1103"/>
            <p:cNvSpPr>
              <a:spLocks noChangeArrowheads="1"/>
            </p:cNvSpPr>
            <p:nvPr/>
          </p:nvSpPr>
          <p:spPr bwMode="auto">
            <a:xfrm>
              <a:off x="3967163" y="2648644"/>
              <a:ext cx="146893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Gabriola" pitchFamily="82" charset="0"/>
                  <a:cs typeface="Arial" pitchFamily="34" charset="0"/>
                </a:rPr>
                <a:t>SRT, PPT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2144"/>
          <p:cNvGrpSpPr/>
          <p:nvPr/>
        </p:nvGrpSpPr>
        <p:grpSpPr>
          <a:xfrm>
            <a:off x="2267744" y="4910171"/>
            <a:ext cx="1728192" cy="1015663"/>
            <a:chOff x="2267744" y="4910171"/>
            <a:chExt cx="1728192" cy="1015663"/>
          </a:xfrm>
        </p:grpSpPr>
        <p:sp>
          <p:nvSpPr>
            <p:cNvPr id="2143" name="Овал 2142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44" name="TextBox 2143"/>
            <p:cNvSpPr txBox="1"/>
            <p:nvPr/>
          </p:nvSpPr>
          <p:spPr>
            <a:xfrm>
              <a:off x="2286671" y="4910171"/>
              <a:ext cx="1620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Inverse</a:t>
              </a:r>
              <a:b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</a:br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Computation</a:t>
              </a:r>
              <a:endParaRPr lang="ru-RU" sz="2000" dirty="0"/>
            </a:p>
          </p:txBody>
        </p:sp>
      </p:grpSp>
      <p:grpSp>
        <p:nvGrpSpPr>
          <p:cNvPr id="15" name="Группа 2147"/>
          <p:cNvGrpSpPr/>
          <p:nvPr/>
        </p:nvGrpSpPr>
        <p:grpSpPr>
          <a:xfrm>
            <a:off x="5180384" y="5013176"/>
            <a:ext cx="1767880" cy="1041611"/>
            <a:chOff x="2228056" y="5013176"/>
            <a:chExt cx="1767880" cy="1041611"/>
          </a:xfrm>
        </p:grpSpPr>
        <p:sp>
          <p:nvSpPr>
            <p:cNvPr id="2149" name="Овал 2148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0" name="TextBox 2149"/>
            <p:cNvSpPr txBox="1"/>
            <p:nvPr/>
          </p:nvSpPr>
          <p:spPr>
            <a:xfrm>
              <a:off x="2228056" y="5039124"/>
              <a:ext cx="1764000" cy="101566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Neighborhood</a:t>
              </a:r>
            </a:p>
            <a:p>
              <a:pPr algn="ctr"/>
              <a:r>
                <a:rPr lang="en-US" sz="2000" dirty="0" smtClean="0">
                  <a:solidFill>
                    <a:srgbClr val="1F1A17"/>
                  </a:solidFill>
                  <a:latin typeface="Tahoma" pitchFamily="34" charset="0"/>
                </a:rPr>
                <a:t>Testing</a:t>
              </a:r>
              <a:endParaRPr lang="ru-RU" sz="2000" dirty="0"/>
            </a:p>
          </p:txBody>
        </p:sp>
      </p:grpSp>
      <p:cxnSp>
        <p:nvCxnSpPr>
          <p:cNvPr id="2190" name="Прямая со стрелкой 2189"/>
          <p:cNvCxnSpPr/>
          <p:nvPr/>
        </p:nvCxnSpPr>
        <p:spPr>
          <a:xfrm rot="5400000">
            <a:off x="3059832" y="4581128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2150"/>
          <p:cNvGrpSpPr/>
          <p:nvPr/>
        </p:nvGrpSpPr>
        <p:grpSpPr>
          <a:xfrm>
            <a:off x="2843808" y="3501008"/>
            <a:ext cx="1728192" cy="1107996"/>
            <a:chOff x="2267744" y="4805389"/>
            <a:chExt cx="1728192" cy="1107996"/>
          </a:xfrm>
        </p:grpSpPr>
        <p:sp>
          <p:nvSpPr>
            <p:cNvPr id="2152" name="Овал 2151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3" name="TextBox 2152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URA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cxnSp>
        <p:nvCxnSpPr>
          <p:cNvPr id="2198" name="Прямая со стрелкой 2197"/>
          <p:cNvCxnSpPr/>
          <p:nvPr/>
        </p:nvCxnSpPr>
        <p:spPr>
          <a:xfrm rot="16200000" flipH="1">
            <a:off x="5508104" y="465313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2153"/>
          <p:cNvGrpSpPr/>
          <p:nvPr/>
        </p:nvGrpSpPr>
        <p:grpSpPr>
          <a:xfrm>
            <a:off x="4644008" y="3501008"/>
            <a:ext cx="1728192" cy="1107996"/>
            <a:chOff x="2267744" y="4805389"/>
            <a:chExt cx="1728192" cy="1107996"/>
          </a:xfrm>
        </p:grpSpPr>
        <p:sp>
          <p:nvSpPr>
            <p:cNvPr id="2155" name="Овал 2154"/>
            <p:cNvSpPr/>
            <p:nvPr/>
          </p:nvSpPr>
          <p:spPr>
            <a:xfrm>
              <a:off x="2267744" y="5013176"/>
              <a:ext cx="1728192" cy="8640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6" name="TextBox 2155"/>
            <p:cNvSpPr txBox="1"/>
            <p:nvPr/>
          </p:nvSpPr>
          <p:spPr>
            <a:xfrm>
              <a:off x="2333563" y="4805389"/>
              <a:ext cx="1620000" cy="1107996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accent4">
                      <a:lumMod val="75000"/>
                    </a:schemeClr>
                  </a:solidFill>
                  <a:latin typeface="Gabriola" pitchFamily="82" charset="0"/>
                </a:rPr>
                <a:t>NAN</a:t>
              </a:r>
              <a:endParaRPr lang="ru-RU" sz="6600" dirty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endParaRPr>
            </a:p>
          </p:txBody>
        </p:sp>
      </p:grpSp>
      <p:sp>
        <p:nvSpPr>
          <p:cNvPr id="2233" name="TextBox 2232"/>
          <p:cNvSpPr txBox="1"/>
          <p:nvPr/>
        </p:nvSpPr>
        <p:spPr>
          <a:xfrm>
            <a:off x="1115824" y="1196752"/>
            <a:ext cx="187200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dirty="0" smtClean="0">
                <a:solidFill>
                  <a:srgbClr val="1F1A17"/>
                </a:solidFill>
                <a:latin typeface="Tahoma" pitchFamily="34" charset="0"/>
              </a:rPr>
              <a:t>Future Works</a:t>
            </a:r>
            <a:endParaRPr lang="ru-RU" sz="2000" dirty="0"/>
          </a:p>
        </p:txBody>
      </p:sp>
      <p:cxnSp>
        <p:nvCxnSpPr>
          <p:cNvPr id="2235" name="Скругленная соединительная линия 2234"/>
          <p:cNvCxnSpPr>
            <a:stCxn id="2233" idx="2"/>
            <a:endCxn id="2135" idx="0"/>
          </p:cNvCxnSpPr>
          <p:nvPr/>
        </p:nvCxnSpPr>
        <p:spPr>
          <a:xfrm rot="5400000">
            <a:off x="1171707" y="1612779"/>
            <a:ext cx="896034" cy="864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51" name="Скругленная соединительная линия 2250"/>
          <p:cNvCxnSpPr>
            <a:stCxn id="2233" idx="2"/>
            <a:endCxn id="2130" idx="0"/>
          </p:cNvCxnSpPr>
          <p:nvPr/>
        </p:nvCxnSpPr>
        <p:spPr>
          <a:xfrm rot="16200000" flipH="1">
            <a:off x="2035803" y="1612883"/>
            <a:ext cx="896034" cy="86399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Скругленная соединительная линия 83"/>
          <p:cNvCxnSpPr>
            <a:stCxn id="2172" idx="3"/>
            <a:endCxn id="2147" idx="0"/>
          </p:cNvCxnSpPr>
          <p:nvPr/>
        </p:nvCxnSpPr>
        <p:spPr>
          <a:xfrm rot="5400000">
            <a:off x="5227533" y="4160025"/>
            <a:ext cx="969682" cy="2134893"/>
          </a:xfrm>
          <a:prstGeom prst="curvedConnector3">
            <a:avLst>
              <a:gd name="adj1" fmla="val 16149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136"/>
          <p:cNvGrpSpPr/>
          <p:nvPr/>
        </p:nvGrpSpPr>
        <p:grpSpPr>
          <a:xfrm>
            <a:off x="5637214" y="1865313"/>
            <a:ext cx="3248811" cy="658812"/>
            <a:chOff x="5637214" y="1865313"/>
            <a:chExt cx="3248811" cy="658812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727701" y="1865313"/>
              <a:ext cx="1288814" cy="41549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196139" y="1904148"/>
              <a:ext cx="1689886" cy="3847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Applications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" name="Rectangle 11"/>
            <p:cNvSpPr>
              <a:spLocks noChangeArrowheads="1"/>
            </p:cNvSpPr>
            <p:nvPr/>
          </p:nvSpPr>
          <p:spPr bwMode="auto">
            <a:xfrm>
              <a:off x="5637214" y="2200275"/>
              <a:ext cx="1552575" cy="323850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Tahoma" pitchFamily="34" charset="0"/>
                  <a:cs typeface="Arial" pitchFamily="34" charset="0"/>
                </a:rPr>
                <a:t>metaprograms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592287"/>
          </a:xfrm>
        </p:spPr>
        <p:txBody>
          <a:bodyPr/>
          <a:lstStyle/>
          <a:p>
            <a:r>
              <a:rPr lang="en-US" dirty="0" smtClean="0"/>
              <a:t>PS. Formal Definition of Metacomputation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55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en-US" dirty="0" smtClean="0"/>
              <a:t>Metacomputation </a:t>
            </a:r>
            <a:r>
              <a:rPr lang="ru-RU" dirty="0" smtClean="0"/>
              <a:t>— </a:t>
            </a:r>
            <a:r>
              <a:rPr lang="en-US" dirty="0" smtClean="0"/>
              <a:t>an Application of</a:t>
            </a:r>
            <a:br>
              <a:rPr lang="en-US" dirty="0" smtClean="0"/>
            </a:br>
            <a:r>
              <a:rPr lang="en-US" dirty="0" smtClean="0"/>
              <a:t>the MST-theory to Programming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Main idea:</a:t>
            </a:r>
            <a:endParaRPr lang="ru-RU" dirty="0" smtClean="0"/>
          </a:p>
          <a:p>
            <a:pPr lvl="1"/>
            <a:r>
              <a:rPr lang="en-US" dirty="0" smtClean="0"/>
              <a:t>We will use Turchin’s theory of evolution</a:t>
            </a:r>
            <a:r>
              <a:rPr lang="ru-RU" dirty="0" smtClean="0"/>
              <a:t> </a:t>
            </a:r>
            <a:r>
              <a:rPr lang="en-US" dirty="0" smtClean="0"/>
              <a:t>(MST-theory) to provide an evolution in the world of programs</a:t>
            </a:r>
            <a:endParaRPr lang="ru-RU" dirty="0" smtClean="0"/>
          </a:p>
          <a:p>
            <a:pPr lvl="1"/>
            <a:r>
              <a:rPr lang="en-US" b="1" dirty="0" smtClean="0"/>
              <a:t>Metacomputation</a:t>
            </a:r>
            <a:r>
              <a:rPr lang="en-US" dirty="0" smtClean="0"/>
              <a:t> is the result of this approach</a:t>
            </a:r>
            <a:endParaRPr lang="ru-RU" dirty="0" smtClean="0"/>
          </a:p>
          <a:p>
            <a:r>
              <a:rPr lang="en-US" dirty="0" smtClean="0"/>
              <a:t>We will write </a:t>
            </a:r>
            <a:r>
              <a:rPr lang="en-US" b="1" dirty="0" smtClean="0"/>
              <a:t>metaprograms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r>
              <a:rPr lang="en-US" dirty="0" smtClean="0"/>
              <a:t> constructive metasystems for programs</a:t>
            </a:r>
          </a:p>
          <a:p>
            <a:r>
              <a:rPr lang="en-US" dirty="0" smtClean="0"/>
              <a:t>Metaprograms borrow metasystem structure and metasystem features from the general theory of evolution</a:t>
            </a:r>
            <a:r>
              <a:rPr lang="ru-RU" dirty="0" smtClean="0"/>
              <a:t>— </a:t>
            </a:r>
            <a:r>
              <a:rPr lang="en-US" dirty="0" smtClean="0"/>
              <a:t>the MST-theory</a:t>
            </a:r>
            <a:endParaRPr lang="ru-RU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44016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Metacomputation </a:t>
            </a:r>
            <a:r>
              <a:rPr lang="ru-RU" dirty="0" smtClean="0"/>
              <a:t>— </a:t>
            </a:r>
            <a:r>
              <a:rPr lang="en-US" dirty="0" smtClean="0"/>
              <a:t>an Application of</a:t>
            </a:r>
            <a:br>
              <a:rPr lang="en-US" dirty="0" smtClean="0"/>
            </a:br>
            <a:r>
              <a:rPr lang="en-US" dirty="0" smtClean="0"/>
              <a:t>the MST-theory to Programming</a:t>
            </a:r>
            <a:endParaRPr lang="ru-RU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Metaprograms</a:t>
            </a:r>
            <a:r>
              <a:rPr lang="en-US" dirty="0" smtClean="0"/>
              <a:t> work over programs</a:t>
            </a:r>
            <a:r>
              <a:rPr lang="ru-RU" dirty="0" smtClean="0"/>
              <a:t>:</a:t>
            </a:r>
            <a:r>
              <a:rPr lang="en-US" dirty="0" smtClean="0"/>
              <a:t> analyze programs, transform programs, control programs, etc</a:t>
            </a:r>
            <a:r>
              <a:rPr lang="ru-RU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In metacomputation </a:t>
            </a:r>
            <a:r>
              <a:rPr lang="en-US" b="1" dirty="0" smtClean="0"/>
              <a:t>programs</a:t>
            </a:r>
            <a:r>
              <a:rPr lang="en-US" dirty="0" smtClean="0"/>
              <a:t> are considered as </a:t>
            </a:r>
            <a:r>
              <a:rPr lang="en-US" b="1" dirty="0" smtClean="0"/>
              <a:t>objects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objects of analysis, control, transformation…</a:t>
            </a:r>
            <a:endParaRPr lang="ru-RU" dirty="0" smtClean="0"/>
          </a:p>
          <a:p>
            <a:r>
              <a:rPr lang="en-US" b="1" dirty="0" smtClean="0"/>
              <a:t>Metaprograms usually operate with sets</a:t>
            </a:r>
            <a:r>
              <a:rPr lang="en-US" dirty="0" smtClean="0"/>
              <a:t> of data</a:t>
            </a:r>
          </a:p>
          <a:p>
            <a:pPr lvl="1"/>
            <a:r>
              <a:rPr lang="en-US" dirty="0" smtClean="0"/>
              <a:t>More precise: metaprograms  operate with constructive representations of such sets</a:t>
            </a:r>
          </a:p>
          <a:p>
            <a:r>
              <a:rPr lang="en-US" dirty="0" smtClean="0"/>
              <a:t>We can provide </a:t>
            </a:r>
            <a:r>
              <a:rPr lang="en-US" b="1" dirty="0" smtClean="0"/>
              <a:t>conditions of unlimited evolution</a:t>
            </a:r>
            <a:r>
              <a:rPr lang="en-US" dirty="0" smtClean="0"/>
              <a:t> in the programs world: possibility to perform metasystem transition over some metaprogram</a:t>
            </a:r>
          </a:p>
          <a:p>
            <a:pPr lvl="1"/>
            <a:r>
              <a:rPr lang="en-US" dirty="0" smtClean="0"/>
              <a:t>That is possibility to apply one metaprogram to the another metaprogram (or the same)</a:t>
            </a:r>
          </a:p>
          <a:p>
            <a:pPr lvl="1"/>
            <a:r>
              <a:rPr lang="en-US" b="1" dirty="0" smtClean="0"/>
              <a:t>Self-Application</a:t>
            </a:r>
            <a:endParaRPr lang="ru-RU" b="1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57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Metacomputation</a:t>
            </a:r>
            <a:endParaRPr lang="ru-RU" dirty="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820472" cy="55172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Metacomputation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en-US" dirty="0" smtClean="0"/>
              <a:t>an area of the computer science and programming practice devoted to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developing of methods of </a:t>
            </a:r>
            <a:r>
              <a:rPr lang="en-US" b="1" dirty="0" smtClean="0"/>
              <a:t>program analysis</a:t>
            </a:r>
            <a:r>
              <a:rPr lang="en-US" dirty="0" smtClean="0"/>
              <a:t> and </a:t>
            </a:r>
            <a:r>
              <a:rPr lang="en-US" b="1" dirty="0" smtClean="0"/>
              <a:t>program transformation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due to implementation of constructive metasystems</a:t>
            </a:r>
            <a:r>
              <a:rPr lang="en-US" dirty="0" smtClean="0"/>
              <a:t> (metaprograms) over programs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Metacomputation</a:t>
            </a:r>
            <a:r>
              <a:rPr lang="en-US" dirty="0" smtClean="0"/>
              <a:t> subjects: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to implement constructive metasystems (metaprograms) over programs?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support some program analysis method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support some program transformation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to use them?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solve some problem of the computer science (or programming practice)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58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Features of Metacomputation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MST as the main idea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V. Turchin </a:t>
            </a:r>
            <a:r>
              <a:rPr lang="ru-RU" dirty="0" smtClean="0"/>
              <a:t>«</a:t>
            </a:r>
            <a:r>
              <a:rPr lang="en-US" dirty="0" smtClean="0"/>
              <a:t>The phenomenon of science. A cybernetic approach to human evolution</a:t>
            </a:r>
            <a:r>
              <a:rPr lang="ru-RU" dirty="0" smtClean="0"/>
              <a:t>» </a:t>
            </a:r>
            <a:r>
              <a:rPr lang="en-US" dirty="0" smtClean="0"/>
              <a:t>Columbia University Press, New York, 1977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dirty="0" smtClean="0"/>
              <a:t>В.Ф.</a:t>
            </a:r>
            <a:r>
              <a:rPr lang="en-US" dirty="0" smtClean="0"/>
              <a:t> </a:t>
            </a:r>
            <a:r>
              <a:rPr lang="ru-RU" dirty="0" smtClean="0"/>
              <a:t>Турчин «Феномен науки.  Кибернетический подход к эволюции»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http://www.refal.net/turchin/phenomenon/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Application of the MST-theory</a:t>
            </a:r>
            <a:r>
              <a:rPr lang="en-US" dirty="0" smtClean="0"/>
              <a:t> to the world of programs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Semantics-based and Process-oriented approach</a:t>
            </a:r>
            <a:r>
              <a:rPr lang="en-US" dirty="0" smtClean="0"/>
              <a:t> to the program analysis and transformation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Metaprogram </a:t>
            </a:r>
            <a:r>
              <a:rPr lang="en-US" b="1" dirty="0" smtClean="0"/>
              <a:t>m</a:t>
            </a:r>
            <a:r>
              <a:rPr lang="en-US" dirty="0" smtClean="0"/>
              <a:t> «supervises</a:t>
            </a:r>
            <a:r>
              <a:rPr lang="ru-RU" dirty="0" smtClean="0"/>
              <a:t>»</a:t>
            </a:r>
            <a:r>
              <a:rPr lang="en-US" dirty="0" smtClean="0"/>
              <a:t> the process of computation for a given program </a:t>
            </a:r>
            <a:r>
              <a:rPr lang="en-US" b="1" dirty="0" smtClean="0"/>
              <a:t>p</a:t>
            </a:r>
            <a:r>
              <a:rPr lang="en-US" dirty="0" smtClean="0"/>
              <a:t> and a given input </a:t>
            </a:r>
            <a:r>
              <a:rPr lang="en-US" b="1" dirty="0" smtClean="0"/>
              <a:t>d</a:t>
            </a:r>
            <a:r>
              <a:rPr lang="en-US" dirty="0" smtClean="0"/>
              <a:t> (or for a given set of inputs </a:t>
            </a:r>
            <a:r>
              <a:rPr lang="en-US" b="1" dirty="0" smtClean="0"/>
              <a:t>x</a:t>
            </a:r>
            <a:r>
              <a:rPr lang="en-US" dirty="0" smtClean="0"/>
              <a:t>) and controls this  process </a:t>
            </a: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Language independent approach</a:t>
            </a:r>
            <a:r>
              <a:rPr lang="en-US" dirty="0" smtClean="0"/>
              <a:t> </a:t>
            </a:r>
            <a:endParaRPr lang="ru-RU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Metacomputation can be defined (or even just ported) for any programming language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Moreover  V. Turchin talked about more general things: </a:t>
            </a:r>
            <a:r>
              <a:rPr lang="ru-RU" dirty="0" smtClean="0"/>
              <a:t>«…</a:t>
            </a:r>
            <a:r>
              <a:rPr lang="en-US" dirty="0" smtClean="0"/>
              <a:t>formal linguistic models…</a:t>
            </a:r>
            <a:r>
              <a:rPr lang="ru-RU" dirty="0" smtClean="0"/>
              <a:t>»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Self-application as a way to potentially unlimited evolution</a:t>
            </a:r>
            <a:r>
              <a:rPr lang="en-US" dirty="0" smtClean="0"/>
              <a:t> in the world of programs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Metaprograms can be applied to metaprograms (written in the target language)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59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Pattern Matching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match(“AB”, “AAABA”)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204864"/>
            <a:ext cx="144016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onaco"/>
                <a:cs typeface="Monaco"/>
              </a:rPr>
              <a:t>AAABA</a:t>
            </a:r>
          </a:p>
          <a:p>
            <a:r>
              <a:rPr lang="en-US" sz="2000" b="1" dirty="0" smtClean="0">
                <a:latin typeface="Monaco"/>
                <a:cs typeface="Monaco"/>
              </a:rPr>
              <a:t>AB</a:t>
            </a:r>
            <a:endParaRPr lang="en-US" sz="2000" b="1" dirty="0">
              <a:latin typeface="Monaco"/>
              <a:cs typeface="Monaco"/>
            </a:endParaRP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AABA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>
                <a:latin typeface="Monaco"/>
                <a:cs typeface="Monaco"/>
              </a:rPr>
              <a:t>B</a:t>
            </a: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Monaco"/>
                <a:cs typeface="Monaco"/>
              </a:rPr>
              <a:t>B</a:t>
            </a: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AABA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AB</a:t>
            </a:r>
            <a:endParaRPr lang="en-US" sz="2000" b="1" dirty="0">
              <a:latin typeface="Monaco"/>
              <a:cs typeface="Monaco"/>
            </a:endParaRPr>
          </a:p>
          <a:p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</a:t>
            </a:r>
            <a:endParaRPr lang="en-US" sz="2000" b="1" dirty="0"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1440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B</a:t>
            </a:r>
            <a:endParaRPr lang="en-US" sz="2000" b="1" dirty="0">
              <a:solidFill>
                <a:srgbClr val="FF0000"/>
              </a:solidFill>
              <a:latin typeface="Monaco"/>
              <a:cs typeface="Monaco"/>
            </a:endParaRPr>
          </a:p>
          <a:p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latin typeface="Monaco"/>
                <a:cs typeface="Monaco"/>
              </a:rPr>
              <a:t>ABA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latin typeface="Monaco"/>
                <a:cs typeface="Monaco"/>
              </a:rPr>
              <a:t>AB</a:t>
            </a:r>
          </a:p>
          <a:p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BA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</a:t>
            </a:r>
          </a:p>
          <a:p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AB</a:t>
            </a:r>
            <a:r>
              <a:rPr lang="en-US" sz="2000" b="1" dirty="0" smtClean="0">
                <a:latin typeface="Monaco"/>
                <a:cs typeface="Monaco"/>
              </a:rPr>
              <a:t>A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AB</a:t>
            </a:r>
          </a:p>
          <a:p>
            <a:endParaRPr lang="en-US" sz="2000" b="1" dirty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3429000"/>
            <a:ext cx="14401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008000"/>
              </a:solidFill>
              <a:latin typeface="Monaco"/>
              <a:cs typeface="Monaco"/>
            </a:endParaRPr>
          </a:p>
          <a:p>
            <a:pPr algn="ctr"/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T</a:t>
            </a:r>
          </a:p>
          <a:p>
            <a:endParaRPr lang="en-US" sz="2000" b="1" dirty="0" smtClean="0">
              <a:solidFill>
                <a:srgbClr val="008000"/>
              </a:solidFill>
              <a:latin typeface="Monaco"/>
              <a:cs typeface="Monaco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39752" y="2276872"/>
            <a:ext cx="0" cy="4176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76056" y="2276872"/>
            <a:ext cx="0" cy="4176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3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Sergei Abramov, Robert </a:t>
            </a:r>
            <a:r>
              <a:rPr lang="en-US" dirty="0" err="1" smtClean="0"/>
              <a:t>Glück</a:t>
            </a:r>
            <a:r>
              <a:rPr lang="ru-RU" dirty="0" smtClean="0"/>
              <a:t> </a:t>
            </a:r>
            <a:r>
              <a:rPr lang="en-US" i="1" dirty="0" smtClean="0"/>
              <a:t>Combining semantics with non-standard interpreter hierarchies</a:t>
            </a:r>
            <a:r>
              <a:rPr lang="en-US" dirty="0" smtClean="0"/>
              <a:t> // Foundations of Software Technology and Theoretical Computer Science. Proceedings (S. </a:t>
            </a:r>
            <a:r>
              <a:rPr lang="en-US" dirty="0" err="1" smtClean="0"/>
              <a:t>Kapoor</a:t>
            </a:r>
            <a:r>
              <a:rPr lang="en-US" dirty="0" smtClean="0"/>
              <a:t> and S. Prasad, eds.), Lecture Notes in Computer Science, Vol. 1974, pp. 201-213, Springer-</a:t>
            </a:r>
            <a:r>
              <a:rPr lang="en-US" dirty="0" err="1" smtClean="0"/>
              <a:t>Verlag</a:t>
            </a:r>
            <a:r>
              <a:rPr lang="en-US" dirty="0" smtClean="0"/>
              <a:t>, 2000</a:t>
            </a:r>
          </a:p>
          <a:p>
            <a:r>
              <a:rPr lang="en-US" dirty="0" smtClean="0"/>
              <a:t>Sergei Abramov, Robert </a:t>
            </a:r>
            <a:r>
              <a:rPr lang="en-US" dirty="0" err="1" smtClean="0"/>
              <a:t>Glück</a:t>
            </a:r>
            <a:r>
              <a:rPr lang="ru-RU" dirty="0" smtClean="0"/>
              <a:t> </a:t>
            </a:r>
            <a:r>
              <a:rPr lang="en-US" i="1" dirty="0" smtClean="0"/>
              <a:t>From Standard to Non-Standard Semantics by Semantics Modifiers</a:t>
            </a:r>
            <a:r>
              <a:rPr lang="en-US" dirty="0" smtClean="0"/>
              <a:t> // International Journal of Foundations of Computer Science, Vol. 12. No. 2 (2001) pp. 171-211 World Scientific Publishing Company, 2001</a:t>
            </a:r>
          </a:p>
          <a:p>
            <a:r>
              <a:rPr lang="en-US" dirty="0" smtClean="0"/>
              <a:t>Sergei Abramov, Robert </a:t>
            </a:r>
            <a:r>
              <a:rPr lang="en-US" dirty="0" err="1" smtClean="0"/>
              <a:t>Glück</a:t>
            </a:r>
            <a:r>
              <a:rPr lang="ru-RU" dirty="0" smtClean="0"/>
              <a:t> </a:t>
            </a:r>
            <a:r>
              <a:rPr lang="en-US" i="1" dirty="0" smtClean="0"/>
              <a:t>The Universal Resolving Algorithm and its Correctness: Inverse Computation in a Functional Language</a:t>
            </a:r>
            <a:r>
              <a:rPr lang="en-US" dirty="0" smtClean="0"/>
              <a:t> // Elsevier, Science of Computer Programming 43 (2002), pp. 193-229, 2002</a:t>
            </a:r>
          </a:p>
          <a:p>
            <a:r>
              <a:rPr lang="en-US" dirty="0" smtClean="0"/>
              <a:t>Sergei Abramov, Robert </a:t>
            </a:r>
            <a:r>
              <a:rPr lang="en-US" dirty="0" err="1" smtClean="0"/>
              <a:t>Glück</a:t>
            </a:r>
            <a:r>
              <a:rPr lang="ru-RU" dirty="0" smtClean="0"/>
              <a:t>  </a:t>
            </a:r>
            <a:r>
              <a:rPr lang="en-US" i="1" dirty="0" smtClean="0"/>
              <a:t>Principles of Inverse Computation and the Universal Resolving Algorithm</a:t>
            </a:r>
            <a:r>
              <a:rPr lang="ru-RU" dirty="0" smtClean="0"/>
              <a:t>  </a:t>
            </a:r>
            <a:r>
              <a:rPr lang="en-US" dirty="0" smtClean="0"/>
              <a:t>//</a:t>
            </a:r>
            <a:r>
              <a:rPr lang="ru-RU" dirty="0" smtClean="0"/>
              <a:t> </a:t>
            </a:r>
            <a:r>
              <a:rPr lang="en-US" dirty="0" smtClean="0"/>
              <a:t>T.Æ. </a:t>
            </a:r>
            <a:r>
              <a:rPr lang="en-US" dirty="0" err="1" smtClean="0"/>
              <a:t>Mogensen</a:t>
            </a:r>
            <a:r>
              <a:rPr lang="en-US" dirty="0" smtClean="0"/>
              <a:t> et al. (Eds.): The Essence of Computation: Complexity, Analysis, Transformation. Essays Dedicated to Neil D. Jones LNCS 2566, pp. 269–295,</a:t>
            </a:r>
            <a:r>
              <a:rPr lang="ru-RU" dirty="0" smtClean="0"/>
              <a:t> </a:t>
            </a:r>
            <a:r>
              <a:rPr lang="en-US" dirty="0" smtClean="0"/>
              <a:t>Springer-</a:t>
            </a:r>
            <a:r>
              <a:rPr lang="en-US" dirty="0" err="1" smtClean="0"/>
              <a:t>Verlag</a:t>
            </a:r>
            <a:r>
              <a:rPr lang="ru-RU" dirty="0" smtClean="0"/>
              <a:t>,</a:t>
            </a:r>
            <a:r>
              <a:rPr lang="en-US" dirty="0" smtClean="0"/>
              <a:t> Berlin</a:t>
            </a:r>
            <a:r>
              <a:rPr lang="ru-RU" dirty="0" smtClean="0"/>
              <a:t>, </a:t>
            </a:r>
            <a:r>
              <a:rPr lang="en-US" dirty="0" smtClean="0"/>
              <a:t>Heidelberg 2002</a:t>
            </a:r>
          </a:p>
          <a:p>
            <a:r>
              <a:rPr lang="en-US" dirty="0" smtClean="0"/>
              <a:t>Sergei Abramov, Robert </a:t>
            </a:r>
            <a:r>
              <a:rPr lang="en-US" dirty="0" err="1" smtClean="0"/>
              <a:t>Glück</a:t>
            </a:r>
            <a:r>
              <a:rPr lang="en-US" dirty="0" smtClean="0"/>
              <a:t>, Yuri </a:t>
            </a:r>
            <a:r>
              <a:rPr lang="en-US" dirty="0" err="1" smtClean="0"/>
              <a:t>Klimov</a:t>
            </a:r>
            <a:r>
              <a:rPr lang="ru-RU" dirty="0" smtClean="0"/>
              <a:t> </a:t>
            </a:r>
            <a:r>
              <a:rPr lang="en-US" i="1" dirty="0" smtClean="0"/>
              <a:t>An Universal Resolving Algorithm for Inverse Computation of Lazy Languages</a:t>
            </a:r>
            <a:r>
              <a:rPr lang="en-US" dirty="0" smtClean="0"/>
              <a:t> // Perspectives of Systems Informatics: 6th International Andrei </a:t>
            </a:r>
            <a:r>
              <a:rPr lang="en-US" dirty="0" err="1" smtClean="0"/>
              <a:t>Ershov</a:t>
            </a:r>
            <a:r>
              <a:rPr lang="en-US" dirty="0" smtClean="0"/>
              <a:t> Memorial Conference, PSI 2006 Novosibirsk, Russia, June 2006. Proceedings. I. </a:t>
            </a:r>
            <a:r>
              <a:rPr lang="en-US" dirty="0" err="1" smtClean="0"/>
              <a:t>Virbitskaite</a:t>
            </a:r>
            <a:r>
              <a:rPr lang="en-US" dirty="0" smtClean="0"/>
              <a:t> and A. </a:t>
            </a:r>
            <a:r>
              <a:rPr lang="en-US" dirty="0" err="1" smtClean="0"/>
              <a:t>Voronkov</a:t>
            </a:r>
            <a:r>
              <a:rPr lang="en-US" dirty="0" smtClean="0"/>
              <a:t> (Eds.): PSI 2006, LNCS 4378, pp. 27-40, 2007 Springer-</a:t>
            </a:r>
            <a:r>
              <a:rPr lang="en-US" dirty="0" err="1" smtClean="0"/>
              <a:t>Verlag</a:t>
            </a:r>
            <a:r>
              <a:rPr lang="en-US" dirty="0" smtClean="0"/>
              <a:t> Berlin Heidelberg 2007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Pattern Matching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match(“AA”, “AB”)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144016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onaco"/>
                <a:cs typeface="Monaco"/>
              </a:rPr>
              <a:t>AB</a:t>
            </a:r>
          </a:p>
          <a:p>
            <a:r>
              <a:rPr lang="en-US" sz="2000" b="1" dirty="0" smtClean="0">
                <a:latin typeface="Monaco"/>
                <a:cs typeface="Monaco"/>
              </a:rPr>
              <a:t>AA</a:t>
            </a:r>
            <a:endParaRPr lang="en-US" sz="2000" b="1" dirty="0">
              <a:latin typeface="Monaco"/>
              <a:cs typeface="Monaco"/>
            </a:endParaRP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</a:t>
            </a:r>
            <a:endParaRPr lang="en-US" sz="2000" b="1" dirty="0">
              <a:latin typeface="Monaco"/>
              <a:cs typeface="Monaco"/>
            </a:endParaRP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B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A</a:t>
            </a:r>
            <a:endParaRPr lang="en-US" sz="2000" b="1" dirty="0">
              <a:solidFill>
                <a:srgbClr val="FF0000"/>
              </a:solidFill>
              <a:latin typeface="Monaco"/>
              <a:cs typeface="Monaco"/>
            </a:endParaRP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B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2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AA</a:t>
            </a:r>
            <a:endParaRPr lang="en-US" sz="2000" b="1" dirty="0">
              <a:latin typeface="Monaco"/>
              <a:cs typeface="Monaco"/>
            </a:endParaRPr>
          </a:p>
          <a:p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B</a:t>
            </a:r>
            <a:endParaRPr lang="en-US" sz="2000" b="1" dirty="0">
              <a:solidFill>
                <a:srgbClr val="FF0000"/>
              </a:solidFill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2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Monaco"/>
                <a:cs typeface="Monaco"/>
              </a:rPr>
              <a:t>A</a:t>
            </a:r>
            <a:r>
              <a:rPr lang="en-US" sz="2000" b="1" dirty="0" smtClean="0">
                <a:latin typeface="Monaco"/>
                <a:cs typeface="Monaco"/>
              </a:rPr>
              <a:t>A</a:t>
            </a:r>
            <a:endParaRPr lang="en-US" sz="2000" b="1" dirty="0"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AB</a:t>
            </a:r>
            <a:r>
              <a:rPr lang="en-US" sz="2000" b="1" dirty="0" smtClean="0">
                <a:latin typeface="Monaco"/>
                <a:cs typeface="Monaco"/>
              </a:rPr>
              <a:t> 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bg2"/>
                </a:solidFill>
                <a:latin typeface="Monaco"/>
                <a:cs typeface="Monaco"/>
              </a:rPr>
              <a:t>AA</a:t>
            </a:r>
            <a:r>
              <a:rPr lang="en-US" sz="2000" b="1" dirty="0" smtClean="0">
                <a:latin typeface="Monaco"/>
                <a:cs typeface="Monaco"/>
              </a:rPr>
              <a:t>AA</a:t>
            </a:r>
            <a:endParaRPr lang="en-US" sz="2000" b="1" dirty="0">
              <a:solidFill>
                <a:srgbClr val="FF0000"/>
              </a:solidFill>
              <a:latin typeface="Monaco"/>
              <a:cs typeface="Monaco"/>
            </a:endParaRPr>
          </a:p>
          <a:p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b="1" dirty="0" smtClean="0">
                <a:latin typeface="Monaco"/>
                <a:cs typeface="Monaco"/>
              </a:rPr>
              <a:t>  </a:t>
            </a:r>
            <a:endParaRPr lang="en-US" sz="2000" b="1" dirty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3429000"/>
            <a:ext cx="14401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8000"/>
              </a:solidFill>
              <a:latin typeface="Monaco"/>
              <a:cs typeface="Monaco"/>
            </a:endParaRPr>
          </a:p>
          <a:p>
            <a:pPr algn="ctr"/>
            <a:r>
              <a:rPr lang="en-US" sz="2000" b="1" dirty="0" smtClean="0">
                <a:solidFill>
                  <a:srgbClr val="008000"/>
                </a:solidFill>
                <a:latin typeface="Monaco"/>
                <a:cs typeface="Monaco"/>
              </a:rPr>
              <a:t>F</a:t>
            </a:r>
          </a:p>
          <a:p>
            <a:endParaRPr lang="en-US" sz="2000" b="1" dirty="0" smtClean="0">
              <a:solidFill>
                <a:srgbClr val="008000"/>
              </a:solidFill>
              <a:latin typeface="Monaco"/>
              <a:cs typeface="Monaco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39752" y="2276872"/>
            <a:ext cx="0" cy="4176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76056" y="2276872"/>
            <a:ext cx="0" cy="4176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66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SLL </a:t>
            </a:r>
            <a:r>
              <a:rPr lang="ru-RU" sz="4800" dirty="0" smtClean="0"/>
              <a:t>— </a:t>
            </a:r>
            <a:r>
              <a:rPr lang="en-US" sz="4800" dirty="0" smtClean="0"/>
              <a:t>Simple Lazy</a:t>
            </a:r>
            <a:r>
              <a:rPr lang="ru-RU" sz="4800" dirty="0" smtClean="0"/>
              <a:t> </a:t>
            </a:r>
            <a:r>
              <a:rPr lang="en-US" sz="4800" dirty="0" smtClean="0"/>
              <a:t>Language</a:t>
            </a:r>
            <a:br>
              <a:rPr lang="en-US" sz="4800" dirty="0" smtClean="0"/>
            </a:br>
            <a:r>
              <a:rPr lang="ru-RU" sz="4800" dirty="0" smtClean="0"/>
              <a:t>(</a:t>
            </a:r>
            <a:r>
              <a:rPr lang="en-US" sz="4800" dirty="0" smtClean="0"/>
              <a:t>used for examples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44488" y="1628775"/>
            <a:ext cx="67087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1:	match(p, s) = m(p, s, p, s)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 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2:	m( [ ], 	ss,	op, os) = T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3:	m( p:pp, 	[],	op, os) = F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4:	m( p:pp,	s:ss,	op, os) =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		if(s == p,	m(pp, ss, op, os),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				n(op, os) )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 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5:	n(op,	</a:t>
            </a:r>
            <a:r>
              <a:rPr lang="en-US" sz="3200" dirty="0" smtClean="0">
                <a:latin typeface="Calibri" pitchFamily="34" charset="0"/>
              </a:rPr>
              <a:t>[]    )</a:t>
            </a:r>
            <a:r>
              <a:rPr lang="en-US" sz="3200" dirty="0">
                <a:latin typeface="Calibri" pitchFamily="34" charset="0"/>
              </a:rPr>
              <a:t>	= F</a:t>
            </a:r>
            <a:endParaRPr lang="ru-RU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6:	n(op, s:ss)	= m(op, ss, op, ss)</a:t>
            </a:r>
            <a:endParaRPr lang="ru-RU" sz="3200" dirty="0">
              <a:latin typeface="Calibri" pitchFamily="34" charset="0"/>
            </a:endParaRPr>
          </a:p>
          <a:p>
            <a:endParaRPr lang="ru-RU" sz="3200" dirty="0">
              <a:latin typeface="Calibri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84550" y="80963"/>
            <a:ext cx="2374900" cy="2873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match(A:A:[], A:B:[])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97"/>
          <p:cNvGrpSpPr>
            <a:grpSpLocks/>
          </p:cNvGrpSpPr>
          <p:nvPr/>
        </p:nvGrpSpPr>
        <p:grpSpPr bwMode="auto">
          <a:xfrm>
            <a:off x="2879725" y="839788"/>
            <a:ext cx="3384550" cy="1047750"/>
            <a:chOff x="2880000" y="839527"/>
            <a:chExt cx="3384000" cy="104846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880000" y="1023803"/>
              <a:ext cx="3384000" cy="8641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if (A==A,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m(A:[], B:[], A:A:[], A:B:[]),</a:t>
              </a:r>
              <a:b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n(A:A:[], A:B:[]))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1" name="Соединительная линия уступом 8"/>
            <p:cNvCxnSpPr>
              <a:stCxn id="7" idx="0"/>
              <a:endCxn id="5" idx="2"/>
            </p:cNvCxnSpPr>
            <p:nvPr/>
          </p:nvCxnSpPr>
          <p:spPr>
            <a:xfrm rot="16200000" flipV="1">
              <a:off x="4479766" y="931569"/>
              <a:ext cx="184276" cy="192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" name="Группа 96"/>
          <p:cNvGrpSpPr>
            <a:grpSpLocks/>
          </p:cNvGrpSpPr>
          <p:nvPr/>
        </p:nvGrpSpPr>
        <p:grpSpPr bwMode="auto">
          <a:xfrm>
            <a:off x="2843808" y="368300"/>
            <a:ext cx="3456000" cy="471488"/>
            <a:chOff x="2844246" y="367849"/>
            <a:chExt cx="3455124" cy="47247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44246" y="552383"/>
              <a:ext cx="3455124" cy="2879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m(A:A:[], A:B:[], 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A:A:[], 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14" name="Соединительная линия уступом 8"/>
            <p:cNvCxnSpPr>
              <a:stCxn id="4" idx="2"/>
              <a:endCxn id="5" idx="0"/>
            </p:cNvCxnSpPr>
            <p:nvPr/>
          </p:nvCxnSpPr>
          <p:spPr>
            <a:xfrm rot="5400000">
              <a:off x="4479637" y="460020"/>
              <a:ext cx="184534" cy="192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Группа 98"/>
          <p:cNvGrpSpPr>
            <a:grpSpLocks/>
          </p:cNvGrpSpPr>
          <p:nvPr/>
        </p:nvGrpSpPr>
        <p:grpSpPr bwMode="auto">
          <a:xfrm>
            <a:off x="3060700" y="1889125"/>
            <a:ext cx="3022600" cy="469900"/>
            <a:chOff x="3060000" y="1888787"/>
            <a:chExt cx="3024000" cy="47088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060000" y="2071731"/>
              <a:ext cx="3024000" cy="2879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m(A:[], B:[], A:A:[], A:B:[])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24" name="Соединительная линия уступом 8"/>
            <p:cNvCxnSpPr>
              <a:stCxn id="7" idx="2"/>
              <a:endCxn id="18" idx="0"/>
            </p:cNvCxnSpPr>
            <p:nvPr/>
          </p:nvCxnSpPr>
          <p:spPr>
            <a:xfrm rot="5400000">
              <a:off x="4481322" y="1979465"/>
              <a:ext cx="182944" cy="1589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Группа 99"/>
          <p:cNvGrpSpPr>
            <a:grpSpLocks/>
          </p:cNvGrpSpPr>
          <p:nvPr/>
        </p:nvGrpSpPr>
        <p:grpSpPr bwMode="auto">
          <a:xfrm>
            <a:off x="3095625" y="2360613"/>
            <a:ext cx="2952750" cy="1046162"/>
            <a:chOff x="3096000" y="2360461"/>
            <a:chExt cx="2952000" cy="1046879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096000" y="2543148"/>
              <a:ext cx="2952000" cy="86419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(A==B,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m([], [], A:A:[], A:B:[]),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:A:[], A:B:[]))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0" name="Соединительная линия уступом 8"/>
            <p:cNvCxnSpPr>
              <a:stCxn id="39" idx="0"/>
              <a:endCxn id="18" idx="2"/>
            </p:cNvCxnSpPr>
            <p:nvPr/>
          </p:nvCxnSpPr>
          <p:spPr>
            <a:xfrm rot="5400000" flipH="1" flipV="1">
              <a:off x="4480656" y="2451805"/>
              <a:ext cx="184276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Группа 100"/>
          <p:cNvGrpSpPr>
            <a:grpSpLocks/>
          </p:cNvGrpSpPr>
          <p:nvPr/>
        </p:nvGrpSpPr>
        <p:grpSpPr bwMode="auto">
          <a:xfrm>
            <a:off x="3635375" y="3408363"/>
            <a:ext cx="1873250" cy="469900"/>
            <a:chOff x="3636000" y="3408134"/>
            <a:chExt cx="1872000" cy="470879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3636000" y="3591076"/>
              <a:ext cx="1872000" cy="28793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А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:A:[], A:B:[])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71" name="Соединительная линия уступом 8"/>
            <p:cNvCxnSpPr>
              <a:stCxn id="46" idx="0"/>
              <a:endCxn id="39" idx="2"/>
            </p:cNvCxnSpPr>
            <p:nvPr/>
          </p:nvCxnSpPr>
          <p:spPr>
            <a:xfrm rot="5400000" flipH="1" flipV="1">
              <a:off x="4481322" y="3498812"/>
              <a:ext cx="182942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Группа 102"/>
          <p:cNvGrpSpPr>
            <a:grpSpLocks/>
          </p:cNvGrpSpPr>
          <p:nvPr/>
        </p:nvGrpSpPr>
        <p:grpSpPr bwMode="auto">
          <a:xfrm>
            <a:off x="3095625" y="4351338"/>
            <a:ext cx="2952750" cy="1047750"/>
            <a:chOff x="3096000" y="4351479"/>
            <a:chExt cx="2952000" cy="1046880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3096000" y="4533889"/>
              <a:ext cx="2952000" cy="86447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if (A==B,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,</a:t>
              </a:r>
              <a:b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   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89" name="Соединительная линия уступом 8"/>
            <p:cNvCxnSpPr>
              <a:stCxn id="57" idx="2"/>
              <a:endCxn id="59" idx="0"/>
            </p:cNvCxnSpPr>
            <p:nvPr/>
          </p:nvCxnSpPr>
          <p:spPr>
            <a:xfrm rot="5400000">
              <a:off x="4480795" y="4442684"/>
              <a:ext cx="183997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Группа 101"/>
          <p:cNvGrpSpPr>
            <a:grpSpLocks/>
          </p:cNvGrpSpPr>
          <p:nvPr/>
        </p:nvGrpSpPr>
        <p:grpSpPr bwMode="auto">
          <a:xfrm>
            <a:off x="3060700" y="3879850"/>
            <a:ext cx="3022600" cy="471488"/>
            <a:chOff x="3060000" y="3879806"/>
            <a:chExt cx="3024000" cy="470880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3060000" y="4062134"/>
              <a:ext cx="3024000" cy="2885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:[])</a:t>
              </a:r>
            </a:p>
          </p:txBody>
        </p:sp>
        <p:cxnSp>
          <p:nvCxnSpPr>
            <p:cNvPr id="90" name="Соединительная линия уступом 8"/>
            <p:cNvCxnSpPr>
              <a:stCxn id="46" idx="2"/>
              <a:endCxn id="57" idx="0"/>
            </p:cNvCxnSpPr>
            <p:nvPr/>
          </p:nvCxnSpPr>
          <p:spPr>
            <a:xfrm rot="5400000">
              <a:off x="4480838" y="3970968"/>
              <a:ext cx="183913" cy="1589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" name="Группа 104"/>
          <p:cNvGrpSpPr>
            <a:grpSpLocks/>
          </p:cNvGrpSpPr>
          <p:nvPr/>
        </p:nvGrpSpPr>
        <p:grpSpPr bwMode="auto">
          <a:xfrm>
            <a:off x="3276600" y="5870575"/>
            <a:ext cx="2590800" cy="471488"/>
            <a:chOff x="3276000" y="5870825"/>
            <a:chExt cx="2592000" cy="470880"/>
          </a:xfrm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3276000" y="6053153"/>
              <a:ext cx="2592000" cy="28855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(А: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[], 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[])</a:t>
              </a:r>
            </a:p>
          </p:txBody>
        </p:sp>
        <p:cxnSp>
          <p:nvCxnSpPr>
            <p:cNvPr id="91" name="Соединительная линия уступом 8"/>
            <p:cNvCxnSpPr>
              <a:stCxn id="61" idx="2"/>
              <a:endCxn id="62" idx="0"/>
            </p:cNvCxnSpPr>
            <p:nvPr/>
          </p:nvCxnSpPr>
          <p:spPr>
            <a:xfrm rot="5400000">
              <a:off x="4480838" y="5961987"/>
              <a:ext cx="183913" cy="1589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Группа 105"/>
          <p:cNvGrpSpPr>
            <a:grpSpLocks/>
          </p:cNvGrpSpPr>
          <p:nvPr/>
        </p:nvGrpSpPr>
        <p:grpSpPr bwMode="auto">
          <a:xfrm>
            <a:off x="4427538" y="6342063"/>
            <a:ext cx="288925" cy="471487"/>
            <a:chOff x="4428000" y="6342498"/>
            <a:chExt cx="288000" cy="470878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4428000" y="6524824"/>
              <a:ext cx="288000" cy="28855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endParaRPr lang="ru-RU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3" name="Соединительная линия уступом 8"/>
            <p:cNvCxnSpPr>
              <a:stCxn id="62" idx="2"/>
              <a:endCxn id="65" idx="0"/>
            </p:cNvCxnSpPr>
            <p:nvPr/>
          </p:nvCxnSpPr>
          <p:spPr>
            <a:xfrm rot="5400000">
              <a:off x="4480044" y="6432871"/>
              <a:ext cx="183912" cy="3165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Группа 103"/>
          <p:cNvGrpSpPr>
            <a:grpSpLocks/>
          </p:cNvGrpSpPr>
          <p:nvPr/>
        </p:nvGrpSpPr>
        <p:grpSpPr bwMode="auto">
          <a:xfrm>
            <a:off x="3743325" y="5399088"/>
            <a:ext cx="1657350" cy="471487"/>
            <a:chOff x="3744000" y="5399152"/>
            <a:chExt cx="1656000" cy="470880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3744000" y="5581479"/>
              <a:ext cx="1656000" cy="28855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n(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А: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A:[]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ru-RU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:[]</a:t>
              </a:r>
              <a:r>
                <a:rPr lang="en-US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ru-RU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07" name="Соединительная линия уступом 8"/>
            <p:cNvCxnSpPr>
              <a:stCxn id="59" idx="2"/>
              <a:endCxn id="61" idx="0"/>
            </p:cNvCxnSpPr>
            <p:nvPr/>
          </p:nvCxnSpPr>
          <p:spPr>
            <a:xfrm rot="5400000">
              <a:off x="4480837" y="5490315"/>
              <a:ext cx="183913" cy="1587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1944117" y="4873451"/>
            <a:ext cx="7164387" cy="1939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1:  match(p, s)		= m(p, s, p, s) 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2:  m( [ ],      ss,	op, os)	= T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3:  m( p:pp,  [],	op, os)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4:  m( p:pp,  s:ss,	op, os)	= if(s == p,   m(pp, ss, op, os),   n(op, os))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5:  n(op, [])		= F</a:t>
            </a:r>
            <a:endParaRPr lang="ru-RU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6:  n(op, s:ss)	</a:t>
            </a:r>
            <a:r>
              <a:rPr lang="en-US" sz="2000" dirty="0" smtClean="0"/>
              <a:t>	= </a:t>
            </a:r>
            <a:r>
              <a:rPr lang="en-US" sz="2000" dirty="0"/>
              <a:t>m(op, ss, op, ss)</a:t>
            </a:r>
            <a:endParaRPr lang="ru-RU" sz="2000" dirty="0"/>
          </a:p>
        </p:txBody>
      </p: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6300192" y="-27384"/>
            <a:ext cx="2843808" cy="1440160"/>
          </a:xfrm>
        </p:spPr>
        <p:txBody>
          <a:bodyPr/>
          <a:lstStyle/>
          <a:p>
            <a:r>
              <a:rPr lang="en-US" b="1" dirty="0" smtClean="0"/>
              <a:t>Evaluation Trace</a:t>
            </a:r>
            <a:endParaRPr lang="ru-RU" b="1" dirty="0"/>
          </a:p>
        </p:txBody>
      </p:sp>
      <p:sp>
        <p:nvSpPr>
          <p:cNvPr id="35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469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F44653-D088-4336-88C3-7C16C289EE30}" type="slidenum">
              <a:rPr lang="ru-RU" sz="1800" b="1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18611" y="1569566"/>
            <a:ext cx="273630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Evaluation Trace </a:t>
            </a:r>
            <a:r>
              <a:rPr lang="en-US" sz="2200" dirty="0" smtClean="0"/>
              <a:t>presents the result of</a:t>
            </a:r>
            <a:br>
              <a:rPr lang="en-US" sz="2200" dirty="0" smtClean="0"/>
            </a:br>
            <a:r>
              <a:rPr lang="en-US" sz="2200" dirty="0" smtClean="0"/>
              <a:t>the computation and</a:t>
            </a:r>
            <a:br>
              <a:rPr lang="en-US" sz="2200" dirty="0" smtClean="0"/>
            </a:br>
            <a:r>
              <a:rPr lang="en-US" sz="2200" dirty="0" smtClean="0"/>
              <a:t>the behavior of the program</a:t>
            </a:r>
            <a:endParaRPr lang="ru-RU" sz="2200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2843808" y="0"/>
            <a:ext cx="432000" cy="400110"/>
            <a:chOff x="1214624" y="801739"/>
            <a:chExt cx="432000" cy="400110"/>
          </a:xfrm>
        </p:grpSpPr>
        <p:sp>
          <p:nvSpPr>
            <p:cNvPr id="37" name="Овал 36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1:</a:t>
              </a:r>
              <a:endParaRPr lang="ru-RU" sz="2000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267744" y="508610"/>
            <a:ext cx="432000" cy="400110"/>
            <a:chOff x="1214624" y="801739"/>
            <a:chExt cx="432000" cy="400110"/>
          </a:xfrm>
        </p:grpSpPr>
        <p:sp>
          <p:nvSpPr>
            <p:cNvPr id="44" name="Овал 43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4:</a:t>
              </a:r>
              <a:endParaRPr lang="ru-RU" sz="2000" b="1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339752" y="1268760"/>
            <a:ext cx="432000" cy="400110"/>
            <a:chOff x="1214624" y="801739"/>
            <a:chExt cx="432000" cy="400110"/>
          </a:xfrm>
        </p:grpSpPr>
        <p:sp>
          <p:nvSpPr>
            <p:cNvPr id="48" name="Овал 47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T</a:t>
              </a:r>
              <a:endParaRPr lang="ru-RU" sz="2000" b="1" dirty="0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483816" y="2020778"/>
            <a:ext cx="432000" cy="400110"/>
            <a:chOff x="1214624" y="801739"/>
            <a:chExt cx="432000" cy="400110"/>
          </a:xfrm>
        </p:grpSpPr>
        <p:sp>
          <p:nvSpPr>
            <p:cNvPr id="51" name="Овал 50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4:</a:t>
              </a:r>
              <a:endParaRPr lang="ru-RU" sz="2000" b="1" dirty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555776" y="2780928"/>
            <a:ext cx="432000" cy="400110"/>
            <a:chOff x="1214624" y="801739"/>
            <a:chExt cx="432000" cy="400110"/>
          </a:xfrm>
        </p:grpSpPr>
        <p:sp>
          <p:nvSpPr>
            <p:cNvPr id="54" name="Овал 53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F</a:t>
              </a:r>
              <a:endParaRPr lang="ru-RU" sz="2000" b="1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3059880" y="3521223"/>
            <a:ext cx="432000" cy="400110"/>
            <a:chOff x="1214624" y="801739"/>
            <a:chExt cx="432000" cy="400110"/>
          </a:xfrm>
        </p:grpSpPr>
        <p:sp>
          <p:nvSpPr>
            <p:cNvPr id="58" name="Овал 57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6:</a:t>
              </a:r>
              <a:endParaRPr lang="ru-RU" sz="2000" b="1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483768" y="4005064"/>
            <a:ext cx="432000" cy="400110"/>
            <a:chOff x="1214624" y="801739"/>
            <a:chExt cx="432000" cy="400110"/>
          </a:xfrm>
        </p:grpSpPr>
        <p:sp>
          <p:nvSpPr>
            <p:cNvPr id="64" name="Овал 63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4:</a:t>
              </a:r>
              <a:endParaRPr lang="ru-RU" sz="2000" b="1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2555776" y="4725144"/>
            <a:ext cx="432000" cy="400110"/>
            <a:chOff x="1214624" y="801739"/>
            <a:chExt cx="432000" cy="400110"/>
          </a:xfrm>
        </p:grpSpPr>
        <p:sp>
          <p:nvSpPr>
            <p:cNvPr id="68" name="Овал 67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F</a:t>
              </a:r>
              <a:endParaRPr lang="ru-RU" sz="2000" b="1" dirty="0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227294" y="5517232"/>
            <a:ext cx="432000" cy="400110"/>
            <a:chOff x="1214624" y="801739"/>
            <a:chExt cx="432000" cy="400110"/>
          </a:xfrm>
        </p:grpSpPr>
        <p:sp>
          <p:nvSpPr>
            <p:cNvPr id="72" name="Овал 71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6:</a:t>
              </a:r>
              <a:endParaRPr lang="ru-RU" sz="2000" b="1" dirty="0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2771800" y="6021288"/>
            <a:ext cx="432000" cy="400110"/>
            <a:chOff x="1214624" y="801739"/>
            <a:chExt cx="432000" cy="400110"/>
          </a:xfrm>
        </p:grpSpPr>
        <p:sp>
          <p:nvSpPr>
            <p:cNvPr id="75" name="Овал 74"/>
            <p:cNvSpPr>
              <a:spLocks noChangeAspect="1"/>
            </p:cNvSpPr>
            <p:nvPr/>
          </p:nvSpPr>
          <p:spPr>
            <a:xfrm>
              <a:off x="1232624" y="803794"/>
              <a:ext cx="396000" cy="396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4624" y="801739"/>
              <a:ext cx="432000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000" b="1" dirty="0" smtClean="0"/>
                <a:t>3:</a:t>
              </a:r>
              <a:endParaRPr lang="ru-RU" sz="2000" b="1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318611" y="3474293"/>
            <a:ext cx="2736304" cy="15388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Metacomputation: </a:t>
            </a:r>
            <a:r>
              <a:rPr lang="ru-RU" sz="2200" dirty="0" smtClean="0"/>
              <a:t> </a:t>
            </a:r>
            <a:r>
              <a:rPr lang="en-US" sz="2400" dirty="0" smtClean="0"/>
              <a:t>Semantics-based and Process-oriented approach</a:t>
            </a: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-0.04745 L -0.19878 -0.6879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36" grpId="0" animBg="1"/>
      <p:bldP spid="7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4448</TotalTime>
  <Words>4691</Words>
  <Application>Microsoft Office PowerPoint</Application>
  <PresentationFormat>Экран (4:3)</PresentationFormat>
  <Paragraphs>1256</Paragraphs>
  <Slides>60</Slides>
  <Notes>60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Metacomputation. A Gentle Introduction</vt:lpstr>
      <vt:lpstr>Valentin F. Turchin (1931-2010)</vt:lpstr>
      <vt:lpstr>Evolutionary Quanta</vt:lpstr>
      <vt:lpstr>Metasystem Transitions Structure</vt:lpstr>
      <vt:lpstr>А Gentle Introduction (by Simple Examples)</vt:lpstr>
      <vt:lpstr>Simple Pattern Matching</vt:lpstr>
      <vt:lpstr>Simple Pattern Matching</vt:lpstr>
      <vt:lpstr>SLL — Simple Lazy Language (used for examples)</vt:lpstr>
      <vt:lpstr>Evaluation Trace</vt:lpstr>
      <vt:lpstr> Metacomputation: The Big Picture</vt:lpstr>
      <vt:lpstr>Слайд 11</vt:lpstr>
      <vt:lpstr>Слайд 12</vt:lpstr>
      <vt:lpstr>SRT: Set Representation Tools</vt:lpstr>
      <vt:lpstr>Tree of Configurations. Perfect Process Tree (PPT)</vt:lpstr>
      <vt:lpstr>Слайд 15</vt:lpstr>
      <vt:lpstr>Metasystem Transitions (MSTs)</vt:lpstr>
      <vt:lpstr> Metacomputation: The Big Picture</vt:lpstr>
      <vt:lpstr> Metacomputation: The Big Picture</vt:lpstr>
      <vt:lpstr>URA: Universal Resolving Algorithm</vt:lpstr>
      <vt:lpstr>Слайд 20</vt:lpstr>
      <vt:lpstr>Слайд 21</vt:lpstr>
      <vt:lpstr>URA. Discussion</vt:lpstr>
      <vt:lpstr> Metacomputation: The Big Picture</vt:lpstr>
      <vt:lpstr> Metacomputation: The Big Picture</vt:lpstr>
      <vt:lpstr>NAN: Neighborhood Analysis</vt:lpstr>
      <vt:lpstr>Слайд 26</vt:lpstr>
      <vt:lpstr>Neighborhood Analysis</vt:lpstr>
      <vt:lpstr> Metacomputation: The Big Picture</vt:lpstr>
      <vt:lpstr> Metacomputation: The Big Picture</vt:lpstr>
      <vt:lpstr>SCP: Supercompilation</vt:lpstr>
      <vt:lpstr>Слайд 31</vt:lpstr>
      <vt:lpstr>Слайд 32</vt:lpstr>
      <vt:lpstr>Metasystem Transitions (MSTs)</vt:lpstr>
      <vt:lpstr>SCP. What is not discussed? Whistles</vt:lpstr>
      <vt:lpstr>SCP. What is not discussed?  Three cases after whistle</vt:lpstr>
      <vt:lpstr>SCP. Discussion</vt:lpstr>
      <vt:lpstr> Metacomputation: The Big Picture</vt:lpstr>
      <vt:lpstr> Metacomputation: The Big Picture</vt:lpstr>
      <vt:lpstr>Metacomputation. Language Independence and Porting to other Languages</vt:lpstr>
      <vt:lpstr>How to port to other Language?</vt:lpstr>
      <vt:lpstr>Porting MC results from L2 to L3 (Language Independence)</vt:lpstr>
      <vt:lpstr> Metacomputation: The Big Picture</vt:lpstr>
      <vt:lpstr> Metacomputation: The Big Picture</vt:lpstr>
      <vt:lpstr>Metacomputation. Self-Application as a Way to Unlimited Evolution</vt:lpstr>
      <vt:lpstr>Metacomputation.  Self-application</vt:lpstr>
      <vt:lpstr>Futamura Projections (1971)</vt:lpstr>
      <vt:lpstr>Futamura Projections</vt:lpstr>
      <vt:lpstr>Theory vs. Practice</vt:lpstr>
      <vt:lpstr>More Powerful Self-Application Techniques?  In Details Will be Discussed in the Next Lesson…  </vt:lpstr>
      <vt:lpstr>Conclusion</vt:lpstr>
      <vt:lpstr>Metacomputation</vt:lpstr>
      <vt:lpstr>Metacomputation</vt:lpstr>
      <vt:lpstr> Metacomputation: The Big Picture</vt:lpstr>
      <vt:lpstr> Metacomputation: The Big Picture</vt:lpstr>
      <vt:lpstr>PS. Formal Definition of Metacomputation</vt:lpstr>
      <vt:lpstr>Metacomputation — an Application of the MST-theory to Programming</vt:lpstr>
      <vt:lpstr>Metacomputation — an Application of the MST-theory to Programming</vt:lpstr>
      <vt:lpstr>Metacomputation</vt:lpstr>
      <vt:lpstr>Features of Metacomputation</vt:lpstr>
      <vt:lpstr>References</vt:lpstr>
    </vt:vector>
  </TitlesOfParts>
  <Company>Ajlamazyan PSI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Abramov Sergei</dc:creator>
  <cp:lastModifiedBy>Abramov Sergei</cp:lastModifiedBy>
  <cp:revision>614</cp:revision>
  <dcterms:created xsi:type="dcterms:W3CDTF">2011-06-13T19:58:12Z</dcterms:created>
  <dcterms:modified xsi:type="dcterms:W3CDTF">2011-07-21T02:06:53Z</dcterms:modified>
</cp:coreProperties>
</file>